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6"/>
  </p:handoutMasterIdLst>
  <p:sldIdLst>
    <p:sldId id="256" r:id="rId2"/>
    <p:sldId id="264" r:id="rId3"/>
    <p:sldId id="257" r:id="rId4"/>
    <p:sldId id="265" r:id="rId5"/>
    <p:sldId id="258" r:id="rId6"/>
    <p:sldId id="277" r:id="rId7"/>
    <p:sldId id="273" r:id="rId8"/>
    <p:sldId id="266" r:id="rId9"/>
    <p:sldId id="271" r:id="rId10"/>
    <p:sldId id="285" r:id="rId11"/>
    <p:sldId id="275" r:id="rId12"/>
    <p:sldId id="270" r:id="rId13"/>
    <p:sldId id="272" r:id="rId14"/>
    <p:sldId id="278" r:id="rId15"/>
    <p:sldId id="269" r:id="rId16"/>
    <p:sldId id="274" r:id="rId17"/>
    <p:sldId id="280" r:id="rId18"/>
    <p:sldId id="276" r:id="rId19"/>
    <p:sldId id="282" r:id="rId20"/>
    <p:sldId id="260" r:id="rId21"/>
    <p:sldId id="283" r:id="rId22"/>
    <p:sldId id="281" r:id="rId23"/>
    <p:sldId id="259" r:id="rId24"/>
    <p:sldId id="284" r:id="rId25"/>
  </p:sldIdLst>
  <p:sldSz cx="12192000" cy="6858000"/>
  <p:notesSz cx="6888163" cy="100187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jke Hopman" initials="MH" lastIdx="1" clrIdx="0">
    <p:extLst>
      <p:ext uri="{19B8F6BF-5375-455C-9EA6-DF929625EA0E}">
        <p15:presenceInfo xmlns:p15="http://schemas.microsoft.com/office/powerpoint/2012/main" userId="f616591c20be089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61"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lang="nl-NL"/>
          </a:p>
        </p:txBody>
      </p:sp>
      <p:sp>
        <p:nvSpPr>
          <p:cNvPr id="3" name="Tijdelijke aanduiding voor datum 2"/>
          <p:cNvSpPr>
            <a:spLocks noGrp="1"/>
          </p:cNvSpPr>
          <p:nvPr>
            <p:ph type="dt" sz="quarter" idx="1"/>
          </p:nvPr>
        </p:nvSpPr>
        <p:spPr>
          <a:xfrm>
            <a:off x="3901698" y="0"/>
            <a:ext cx="2984871" cy="502676"/>
          </a:xfrm>
          <a:prstGeom prst="rect">
            <a:avLst/>
          </a:prstGeom>
        </p:spPr>
        <p:txBody>
          <a:bodyPr vert="horz" lIns="96606" tIns="48303" rIns="96606" bIns="48303" rtlCol="0"/>
          <a:lstStyle>
            <a:lvl1pPr algn="r">
              <a:defRPr sz="1300"/>
            </a:lvl1pPr>
          </a:lstStyle>
          <a:p>
            <a:fld id="{2D7EB601-8817-449A-94FB-DC6661E16FFA}" type="datetimeFigureOut">
              <a:rPr lang="nl-NL" smtClean="0"/>
              <a:t>10-1-2017</a:t>
            </a:fld>
            <a:endParaRPr lang="nl-NL"/>
          </a:p>
        </p:txBody>
      </p:sp>
      <p:sp>
        <p:nvSpPr>
          <p:cNvPr id="4" name="Tijdelijke aanduiding voor voettekst 3"/>
          <p:cNvSpPr>
            <a:spLocks noGrp="1"/>
          </p:cNvSpPr>
          <p:nvPr>
            <p:ph type="ftr" sz="quarter" idx="2"/>
          </p:nvPr>
        </p:nvSpPr>
        <p:spPr>
          <a:xfrm>
            <a:off x="0" y="9516039"/>
            <a:ext cx="2984871" cy="502674"/>
          </a:xfrm>
          <a:prstGeom prst="rect">
            <a:avLst/>
          </a:prstGeom>
        </p:spPr>
        <p:txBody>
          <a:bodyPr vert="horz" lIns="96606" tIns="48303" rIns="96606" bIns="48303"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3901698" y="9516039"/>
            <a:ext cx="2984871" cy="502674"/>
          </a:xfrm>
          <a:prstGeom prst="rect">
            <a:avLst/>
          </a:prstGeom>
        </p:spPr>
        <p:txBody>
          <a:bodyPr vert="horz" lIns="96606" tIns="48303" rIns="96606" bIns="48303" rtlCol="0" anchor="b"/>
          <a:lstStyle>
            <a:lvl1pPr algn="r">
              <a:defRPr sz="1300"/>
            </a:lvl1pPr>
          </a:lstStyle>
          <a:p>
            <a:fld id="{2FB5C600-A46A-449A-84AD-6A9900DC7176}" type="slidenum">
              <a:rPr lang="nl-NL" smtClean="0"/>
              <a:t>‹nr.›</a:t>
            </a:fld>
            <a:endParaRPr lang="nl-NL"/>
          </a:p>
        </p:txBody>
      </p:sp>
    </p:spTree>
    <p:extLst>
      <p:ext uri="{BB962C8B-B14F-4D97-AF65-F5344CB8AC3E}">
        <p14:creationId xmlns:p14="http://schemas.microsoft.com/office/powerpoint/2010/main" val="418386423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5BF84E3E-087D-4AB4-A9C7-54C9924D76B1}" type="datetimeFigureOut">
              <a:rPr lang="nl-NL" smtClean="0"/>
              <a:t>10-1-2017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22FB55D-FD92-4022-9C4D-7D3C60421723}" type="slidenum">
              <a:rPr lang="nl-NL" smtClean="0"/>
              <a:t>‹nr.›</a:t>
            </a:fld>
            <a:endParaRPr lang="nl-NL"/>
          </a:p>
        </p:txBody>
      </p:sp>
    </p:spTree>
    <p:extLst>
      <p:ext uri="{BB962C8B-B14F-4D97-AF65-F5344CB8AC3E}">
        <p14:creationId xmlns:p14="http://schemas.microsoft.com/office/powerpoint/2010/main" val="3277034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5BF84E3E-087D-4AB4-A9C7-54C9924D76B1}" type="datetimeFigureOut">
              <a:rPr lang="nl-NL" smtClean="0"/>
              <a:t>10-1-2017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22FB55D-FD92-4022-9C4D-7D3C60421723}" type="slidenum">
              <a:rPr lang="nl-NL" smtClean="0"/>
              <a:t>‹nr.›</a:t>
            </a:fld>
            <a:endParaRPr lang="nl-NL"/>
          </a:p>
        </p:txBody>
      </p:sp>
    </p:spTree>
    <p:extLst>
      <p:ext uri="{BB962C8B-B14F-4D97-AF65-F5344CB8AC3E}">
        <p14:creationId xmlns:p14="http://schemas.microsoft.com/office/powerpoint/2010/main" val="491764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5BF84E3E-087D-4AB4-A9C7-54C9924D76B1}" type="datetimeFigureOut">
              <a:rPr lang="nl-NL" smtClean="0"/>
              <a:t>10-1-2017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22FB55D-FD92-4022-9C4D-7D3C60421723}" type="slidenum">
              <a:rPr lang="nl-NL" smtClean="0"/>
              <a:t>‹nr.›</a:t>
            </a:fld>
            <a:endParaRPr lang="nl-NL"/>
          </a:p>
        </p:txBody>
      </p:sp>
    </p:spTree>
    <p:extLst>
      <p:ext uri="{BB962C8B-B14F-4D97-AF65-F5344CB8AC3E}">
        <p14:creationId xmlns:p14="http://schemas.microsoft.com/office/powerpoint/2010/main" val="3471800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5BF84E3E-087D-4AB4-A9C7-54C9924D76B1}" type="datetimeFigureOut">
              <a:rPr lang="nl-NL" smtClean="0"/>
              <a:t>10-1-2017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22FB55D-FD92-4022-9C4D-7D3C60421723}" type="slidenum">
              <a:rPr lang="nl-NL" smtClean="0"/>
              <a:t>‹nr.›</a:t>
            </a:fld>
            <a:endParaRPr lang="nl-NL"/>
          </a:p>
        </p:txBody>
      </p:sp>
    </p:spTree>
    <p:extLst>
      <p:ext uri="{BB962C8B-B14F-4D97-AF65-F5344CB8AC3E}">
        <p14:creationId xmlns:p14="http://schemas.microsoft.com/office/powerpoint/2010/main" val="3641769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5BF84E3E-087D-4AB4-A9C7-54C9924D76B1}" type="datetimeFigureOut">
              <a:rPr lang="nl-NL" smtClean="0"/>
              <a:t>10-1-2017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22FB55D-FD92-4022-9C4D-7D3C60421723}" type="slidenum">
              <a:rPr lang="nl-NL" smtClean="0"/>
              <a:t>‹nr.›</a:t>
            </a:fld>
            <a:endParaRPr lang="nl-NL"/>
          </a:p>
        </p:txBody>
      </p:sp>
    </p:spTree>
    <p:extLst>
      <p:ext uri="{BB962C8B-B14F-4D97-AF65-F5344CB8AC3E}">
        <p14:creationId xmlns:p14="http://schemas.microsoft.com/office/powerpoint/2010/main" val="1565545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5BF84E3E-087D-4AB4-A9C7-54C9924D76B1}" type="datetimeFigureOut">
              <a:rPr lang="nl-NL" smtClean="0"/>
              <a:t>10-1-2017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22FB55D-FD92-4022-9C4D-7D3C60421723}" type="slidenum">
              <a:rPr lang="nl-NL" smtClean="0"/>
              <a:t>‹nr.›</a:t>
            </a:fld>
            <a:endParaRPr lang="nl-NL"/>
          </a:p>
        </p:txBody>
      </p:sp>
    </p:spTree>
    <p:extLst>
      <p:ext uri="{BB962C8B-B14F-4D97-AF65-F5344CB8AC3E}">
        <p14:creationId xmlns:p14="http://schemas.microsoft.com/office/powerpoint/2010/main" val="69829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5BF84E3E-087D-4AB4-A9C7-54C9924D76B1}" type="datetimeFigureOut">
              <a:rPr lang="nl-NL" smtClean="0"/>
              <a:t>10-1-2017</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B22FB55D-FD92-4022-9C4D-7D3C60421723}" type="slidenum">
              <a:rPr lang="nl-NL" smtClean="0"/>
              <a:t>‹nr.›</a:t>
            </a:fld>
            <a:endParaRPr lang="nl-NL"/>
          </a:p>
        </p:txBody>
      </p:sp>
    </p:spTree>
    <p:extLst>
      <p:ext uri="{BB962C8B-B14F-4D97-AF65-F5344CB8AC3E}">
        <p14:creationId xmlns:p14="http://schemas.microsoft.com/office/powerpoint/2010/main" val="69661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5BF84E3E-087D-4AB4-A9C7-54C9924D76B1}" type="datetimeFigureOut">
              <a:rPr lang="nl-NL" smtClean="0"/>
              <a:t>10-1-2017</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B22FB55D-FD92-4022-9C4D-7D3C60421723}" type="slidenum">
              <a:rPr lang="nl-NL" smtClean="0"/>
              <a:t>‹nr.›</a:t>
            </a:fld>
            <a:endParaRPr lang="nl-NL"/>
          </a:p>
        </p:txBody>
      </p:sp>
    </p:spTree>
    <p:extLst>
      <p:ext uri="{BB962C8B-B14F-4D97-AF65-F5344CB8AC3E}">
        <p14:creationId xmlns:p14="http://schemas.microsoft.com/office/powerpoint/2010/main" val="1152232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5BF84E3E-087D-4AB4-A9C7-54C9924D76B1}" type="datetimeFigureOut">
              <a:rPr lang="nl-NL" smtClean="0"/>
              <a:t>10-1-2017</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B22FB55D-FD92-4022-9C4D-7D3C60421723}" type="slidenum">
              <a:rPr lang="nl-NL" smtClean="0"/>
              <a:t>‹nr.›</a:t>
            </a:fld>
            <a:endParaRPr lang="nl-NL"/>
          </a:p>
        </p:txBody>
      </p:sp>
    </p:spTree>
    <p:extLst>
      <p:ext uri="{BB962C8B-B14F-4D97-AF65-F5344CB8AC3E}">
        <p14:creationId xmlns:p14="http://schemas.microsoft.com/office/powerpoint/2010/main" val="3981204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5BF84E3E-087D-4AB4-A9C7-54C9924D76B1}" type="datetimeFigureOut">
              <a:rPr lang="nl-NL" smtClean="0"/>
              <a:t>10-1-2017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22FB55D-FD92-4022-9C4D-7D3C60421723}" type="slidenum">
              <a:rPr lang="nl-NL" smtClean="0"/>
              <a:t>‹nr.›</a:t>
            </a:fld>
            <a:endParaRPr lang="nl-NL"/>
          </a:p>
        </p:txBody>
      </p:sp>
    </p:spTree>
    <p:extLst>
      <p:ext uri="{BB962C8B-B14F-4D97-AF65-F5344CB8AC3E}">
        <p14:creationId xmlns:p14="http://schemas.microsoft.com/office/powerpoint/2010/main" val="4132201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5BF84E3E-087D-4AB4-A9C7-54C9924D76B1}" type="datetimeFigureOut">
              <a:rPr lang="nl-NL" smtClean="0"/>
              <a:t>10-1-2017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22FB55D-FD92-4022-9C4D-7D3C60421723}" type="slidenum">
              <a:rPr lang="nl-NL" smtClean="0"/>
              <a:t>‹nr.›</a:t>
            </a:fld>
            <a:endParaRPr lang="nl-NL"/>
          </a:p>
        </p:txBody>
      </p:sp>
    </p:spTree>
    <p:extLst>
      <p:ext uri="{BB962C8B-B14F-4D97-AF65-F5344CB8AC3E}">
        <p14:creationId xmlns:p14="http://schemas.microsoft.com/office/powerpoint/2010/main" val="4128695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F84E3E-087D-4AB4-A9C7-54C9924D76B1}" type="datetimeFigureOut">
              <a:rPr lang="nl-NL" smtClean="0"/>
              <a:t>10-1-2017</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2FB55D-FD92-4022-9C4D-7D3C60421723}" type="slidenum">
              <a:rPr lang="nl-NL" smtClean="0"/>
              <a:t>‹nr.›</a:t>
            </a:fld>
            <a:endParaRPr lang="nl-NL"/>
          </a:p>
        </p:txBody>
      </p:sp>
    </p:spTree>
    <p:extLst>
      <p:ext uri="{BB962C8B-B14F-4D97-AF65-F5344CB8AC3E}">
        <p14:creationId xmlns:p14="http://schemas.microsoft.com/office/powerpoint/2010/main" val="9648019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hyperlink" Target="http://www.beschermdekust.nl/"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6.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233054" y="484909"/>
            <a:ext cx="9144000" cy="1293236"/>
          </a:xfrm>
        </p:spPr>
        <p:txBody>
          <a:bodyPr/>
          <a:lstStyle/>
          <a:p>
            <a:r>
              <a:rPr lang="nl-NL" dirty="0"/>
              <a:t>Koester de Kust</a:t>
            </a:r>
          </a:p>
        </p:txBody>
      </p:sp>
      <p:sp>
        <p:nvSpPr>
          <p:cNvPr id="3" name="Ondertitel 2"/>
          <p:cNvSpPr>
            <a:spLocks noGrp="1"/>
          </p:cNvSpPr>
          <p:nvPr>
            <p:ph type="subTitle" idx="1"/>
          </p:nvPr>
        </p:nvSpPr>
        <p:spPr>
          <a:xfrm>
            <a:off x="1122217" y="1939492"/>
            <a:ext cx="9144000" cy="512762"/>
          </a:xfrm>
        </p:spPr>
        <p:txBody>
          <a:bodyPr/>
          <a:lstStyle/>
          <a:p>
            <a:r>
              <a:rPr lang="nl-NL" dirty="0"/>
              <a:t>DORP in de duinen of STAD aan Zee?</a:t>
            </a:r>
          </a:p>
          <a:p>
            <a:endParaRPr lang="nl-NL" dirty="0"/>
          </a:p>
          <a:p>
            <a:endParaRPr lang="nl-NL" dirty="0"/>
          </a:p>
        </p:txBody>
      </p:sp>
      <p:pic>
        <p:nvPicPr>
          <p:cNvPr id="10" name="Afbeelding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764" y="2807564"/>
            <a:ext cx="5043055" cy="3782291"/>
          </a:xfrm>
          <a:prstGeom prst="rect">
            <a:avLst/>
          </a:prstGeom>
        </p:spPr>
      </p:pic>
      <p:pic>
        <p:nvPicPr>
          <p:cNvPr id="11" name="Afbeelding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9855" y="2807564"/>
            <a:ext cx="5863935" cy="3782291"/>
          </a:xfrm>
          <a:prstGeom prst="rect">
            <a:avLst/>
          </a:prstGeom>
        </p:spPr>
      </p:pic>
      <p:sp>
        <p:nvSpPr>
          <p:cNvPr id="13" name="Tekstvak 12"/>
          <p:cNvSpPr txBox="1"/>
          <p:nvPr/>
        </p:nvSpPr>
        <p:spPr>
          <a:xfrm>
            <a:off x="9670473" y="6160716"/>
            <a:ext cx="2244434" cy="369332"/>
          </a:xfrm>
          <a:prstGeom prst="rect">
            <a:avLst/>
          </a:prstGeom>
          <a:noFill/>
        </p:spPr>
        <p:txBody>
          <a:bodyPr wrap="square" rtlCol="0">
            <a:spAutoFit/>
          </a:bodyPr>
          <a:lstStyle/>
          <a:p>
            <a:r>
              <a:rPr lang="nl-NL" dirty="0">
                <a:solidFill>
                  <a:schemeClr val="bg1"/>
                </a:solidFill>
              </a:rPr>
              <a:t>Egmond 10 hoog</a:t>
            </a:r>
          </a:p>
        </p:txBody>
      </p:sp>
      <p:sp>
        <p:nvSpPr>
          <p:cNvPr id="14" name="Tekstvak 13"/>
          <p:cNvSpPr txBox="1"/>
          <p:nvPr/>
        </p:nvSpPr>
        <p:spPr>
          <a:xfrm>
            <a:off x="3020291" y="6160716"/>
            <a:ext cx="2244434" cy="369332"/>
          </a:xfrm>
          <a:prstGeom prst="rect">
            <a:avLst/>
          </a:prstGeom>
          <a:noFill/>
        </p:spPr>
        <p:txBody>
          <a:bodyPr wrap="square" rtlCol="0">
            <a:spAutoFit/>
          </a:bodyPr>
          <a:lstStyle/>
          <a:p>
            <a:r>
              <a:rPr lang="nl-NL" dirty="0">
                <a:solidFill>
                  <a:schemeClr val="bg1"/>
                </a:solidFill>
              </a:rPr>
              <a:t>Zeedorp Wijk aan Zee</a:t>
            </a:r>
          </a:p>
        </p:txBody>
      </p:sp>
    </p:spTree>
    <p:extLst>
      <p:ext uri="{BB962C8B-B14F-4D97-AF65-F5344CB8AC3E}">
        <p14:creationId xmlns:p14="http://schemas.microsoft.com/office/powerpoint/2010/main" val="9337524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troomdiagram: Handmatige invoer 4"/>
          <p:cNvSpPr/>
          <p:nvPr/>
        </p:nvSpPr>
        <p:spPr>
          <a:xfrm>
            <a:off x="534905" y="909070"/>
            <a:ext cx="11305310" cy="1214367"/>
          </a:xfrm>
          <a:prstGeom prst="flowChartManualInp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nl-NL" b="1" dirty="0">
                <a:effectLst/>
                <a:latin typeface="Arial" panose="020B0604020202020204" pitchFamily="34" charset="0"/>
              </a:rPr>
              <a:t>Bebouwingsgolf</a:t>
            </a:r>
            <a:r>
              <a:rPr lang="nl-NL" dirty="0">
                <a:effectLst/>
                <a:latin typeface="Arial" panose="020B0604020202020204" pitchFamily="34" charset="0"/>
              </a:rPr>
              <a:t> in elke gemeente </a:t>
            </a:r>
            <a:r>
              <a:rPr lang="nl-NL" dirty="0">
                <a:effectLst/>
                <a:latin typeface="Arial" panose="020B0604020202020204" pitchFamily="34" charset="0"/>
                <a:sym typeface="Wingdings" panose="05000000000000000000" pitchFamily="2" charset="2"/>
              </a:rPr>
              <a:t> </a:t>
            </a:r>
            <a:r>
              <a:rPr lang="nl-NL" dirty="0">
                <a:effectLst/>
                <a:latin typeface="Arial" panose="020B0604020202020204" pitchFamily="34" charset="0"/>
              </a:rPr>
              <a:t> </a:t>
            </a:r>
            <a:r>
              <a:rPr lang="nl-NL" dirty="0">
                <a:latin typeface="Arial" panose="020B0604020202020204" pitchFamily="34" charset="0"/>
                <a:cs typeface="Arial" panose="020B0604020202020204" pitchFamily="34" charset="0"/>
              </a:rPr>
              <a:t>g</a:t>
            </a:r>
            <a:r>
              <a:rPr lang="nl-NL" dirty="0">
                <a:effectLst/>
                <a:latin typeface="Arial" panose="020B0604020202020204" pitchFamily="34" charset="0"/>
                <a:cs typeface="Arial" panose="020B0604020202020204" pitchFamily="34" charset="0"/>
              </a:rPr>
              <a:t>evaar voor </a:t>
            </a:r>
            <a:r>
              <a:rPr lang="nl-NL" b="1" dirty="0">
                <a:latin typeface="Arial" panose="020B0604020202020204" pitchFamily="34" charset="0"/>
                <a:cs typeface="Arial" panose="020B0604020202020204" pitchFamily="34" charset="0"/>
              </a:rPr>
              <a:t>recreatieve ‘overcapaciteit</a:t>
            </a:r>
            <a:r>
              <a:rPr lang="nl-NL" dirty="0">
                <a:latin typeface="Arial" panose="020B0604020202020204" pitchFamily="34" charset="0"/>
                <a:cs typeface="Arial" panose="020B0604020202020204" pitchFamily="34" charset="0"/>
              </a:rPr>
              <a:t>’. Is ook nadelig voor ondernemers. Ieder voor zich probeert het maximale te bereiken.</a:t>
            </a:r>
          </a:p>
        </p:txBody>
      </p:sp>
      <p:sp>
        <p:nvSpPr>
          <p:cNvPr id="6" name="Stroomdiagram: Handmatige invoer 5"/>
          <p:cNvSpPr/>
          <p:nvPr/>
        </p:nvSpPr>
        <p:spPr>
          <a:xfrm>
            <a:off x="534905" y="2301157"/>
            <a:ext cx="11305310" cy="1214367"/>
          </a:xfrm>
          <a:prstGeom prst="flowChartManualInp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nl-NL" b="1" dirty="0">
                <a:latin typeface="Arial" panose="020B0604020202020204" pitchFamily="34" charset="0"/>
              </a:rPr>
              <a:t>Toenemende druk op het strand: </a:t>
            </a:r>
            <a:r>
              <a:rPr lang="nl-NL" dirty="0">
                <a:latin typeface="Arial" panose="020B0604020202020204" pitchFamily="34" charset="0"/>
              </a:rPr>
              <a:t>verkeer, voorzieningen, ruimtebeslag, verstedelijking</a:t>
            </a:r>
            <a:endParaRPr lang="nl-NL" dirty="0"/>
          </a:p>
        </p:txBody>
      </p:sp>
      <p:sp>
        <p:nvSpPr>
          <p:cNvPr id="7" name="Stroomdiagram: Handmatige invoer 6"/>
          <p:cNvSpPr/>
          <p:nvPr/>
        </p:nvSpPr>
        <p:spPr>
          <a:xfrm>
            <a:off x="534905" y="3693244"/>
            <a:ext cx="11305310" cy="1214367"/>
          </a:xfrm>
          <a:prstGeom prst="flowChartManualInp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nl-NL" b="1" dirty="0">
                <a:effectLst/>
                <a:latin typeface="Arial" panose="020B0604020202020204" pitchFamily="34" charset="0"/>
              </a:rPr>
              <a:t>Kwaliteit van het totale aanbod </a:t>
            </a:r>
            <a:r>
              <a:rPr lang="nl-NL" dirty="0">
                <a:effectLst/>
                <a:latin typeface="Arial" panose="020B0604020202020204" pitchFamily="34" charset="0"/>
              </a:rPr>
              <a:t>bewaken: het strand is er voor iedereen: sportievelingen, families, rust-natuurliefhebbers</a:t>
            </a:r>
            <a:endParaRPr lang="nl-NL" dirty="0"/>
          </a:p>
        </p:txBody>
      </p:sp>
      <p:sp>
        <p:nvSpPr>
          <p:cNvPr id="8" name="Tekstvak 7"/>
          <p:cNvSpPr txBox="1"/>
          <p:nvPr/>
        </p:nvSpPr>
        <p:spPr>
          <a:xfrm>
            <a:off x="534905" y="424070"/>
            <a:ext cx="8025999" cy="646331"/>
          </a:xfrm>
          <a:prstGeom prst="rect">
            <a:avLst/>
          </a:prstGeom>
          <a:noFill/>
        </p:spPr>
        <p:txBody>
          <a:bodyPr wrap="square" rtlCol="0">
            <a:spAutoFit/>
          </a:bodyPr>
          <a:lstStyle/>
          <a:p>
            <a:r>
              <a:rPr lang="nl-NL" sz="3600" dirty="0"/>
              <a:t>Bedreigingen</a:t>
            </a:r>
          </a:p>
        </p:txBody>
      </p:sp>
      <p:sp>
        <p:nvSpPr>
          <p:cNvPr id="9" name="Pijl: rechts 8"/>
          <p:cNvSpPr/>
          <p:nvPr/>
        </p:nvSpPr>
        <p:spPr>
          <a:xfrm>
            <a:off x="534906" y="5618922"/>
            <a:ext cx="1664956" cy="9674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ekstvak 9"/>
          <p:cNvSpPr txBox="1"/>
          <p:nvPr/>
        </p:nvSpPr>
        <p:spPr>
          <a:xfrm>
            <a:off x="2298046" y="5379351"/>
            <a:ext cx="9403623" cy="1446550"/>
          </a:xfrm>
          <a:prstGeom prst="rect">
            <a:avLst/>
          </a:prstGeom>
          <a:noFill/>
        </p:spPr>
        <p:txBody>
          <a:bodyPr wrap="square" rtlCol="0">
            <a:spAutoFit/>
          </a:bodyPr>
          <a:lstStyle/>
          <a:p>
            <a:r>
              <a:rPr lang="nl-NL" sz="4400" b="1" dirty="0"/>
              <a:t> Zonering en begrenzing noodzakelijk     </a:t>
            </a:r>
          </a:p>
          <a:p>
            <a:r>
              <a:rPr lang="nl-NL" sz="4400" b="1" dirty="0"/>
              <a:t> samen oplossen</a:t>
            </a:r>
            <a:r>
              <a:rPr lang="nl-NL" dirty="0"/>
              <a:t>.</a:t>
            </a:r>
          </a:p>
        </p:txBody>
      </p:sp>
    </p:spTree>
    <p:extLst>
      <p:ext uri="{BB962C8B-B14F-4D97-AF65-F5344CB8AC3E}">
        <p14:creationId xmlns:p14="http://schemas.microsoft.com/office/powerpoint/2010/main" val="1480142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al 4"/>
          <p:cNvSpPr/>
          <p:nvPr/>
        </p:nvSpPr>
        <p:spPr>
          <a:xfrm>
            <a:off x="483668" y="3526950"/>
            <a:ext cx="6771934" cy="3344027"/>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b="1" dirty="0">
                <a:solidFill>
                  <a:schemeClr val="tx1"/>
                </a:solidFill>
                <a:effectLst/>
                <a:latin typeface="Arial" panose="020B0604020202020204" pitchFamily="34" charset="0"/>
              </a:rPr>
              <a:t>Bovenlokale afstemming en planvorming </a:t>
            </a:r>
            <a:r>
              <a:rPr lang="nl-NL" dirty="0">
                <a:solidFill>
                  <a:schemeClr val="tx1"/>
                </a:solidFill>
                <a:effectLst/>
                <a:latin typeface="Arial" panose="020B0604020202020204" pitchFamily="34" charset="0"/>
              </a:rPr>
              <a:t>tussen gemeentelijke en provinciale overheden is hard nodig.</a:t>
            </a:r>
            <a:br>
              <a:rPr lang="nl-NL" dirty="0">
                <a:solidFill>
                  <a:schemeClr val="tx1"/>
                </a:solidFill>
                <a:effectLst/>
                <a:latin typeface="Arial" panose="020B0604020202020204" pitchFamily="34" charset="0"/>
              </a:rPr>
            </a:br>
            <a:endParaRPr lang="nl-NL" dirty="0">
              <a:solidFill>
                <a:schemeClr val="tx1"/>
              </a:solidFill>
              <a:effectLst/>
              <a:latin typeface="Arial" panose="020B0604020202020204" pitchFamily="34" charset="0"/>
            </a:endParaRPr>
          </a:p>
          <a:p>
            <a:r>
              <a:rPr lang="nl-NL" dirty="0">
                <a:solidFill>
                  <a:schemeClr val="tx1"/>
                </a:solidFill>
                <a:latin typeface="Arial" panose="020B0604020202020204" pitchFamily="34" charset="0"/>
              </a:rPr>
              <a:t>Om versnippering en </a:t>
            </a:r>
            <a:r>
              <a:rPr lang="nl-NL" b="1" dirty="0">
                <a:solidFill>
                  <a:schemeClr val="tx1"/>
                </a:solidFill>
                <a:latin typeface="Arial" panose="020B0604020202020204" pitchFamily="34" charset="0"/>
              </a:rPr>
              <a:t>onnodige verdubbeling van functies </a:t>
            </a:r>
            <a:r>
              <a:rPr lang="nl-NL" dirty="0">
                <a:solidFill>
                  <a:schemeClr val="tx1"/>
                </a:solidFill>
                <a:latin typeface="Arial" panose="020B0604020202020204" pitchFamily="34" charset="0"/>
              </a:rPr>
              <a:t>te voorkomen.</a:t>
            </a:r>
          </a:p>
          <a:p>
            <a:pPr algn="ctr"/>
            <a:endParaRPr lang="nl-NL" dirty="0"/>
          </a:p>
        </p:txBody>
      </p:sp>
      <p:sp>
        <p:nvSpPr>
          <p:cNvPr id="6" name="Gelijkbenige driehoek 5"/>
          <p:cNvSpPr/>
          <p:nvPr/>
        </p:nvSpPr>
        <p:spPr>
          <a:xfrm>
            <a:off x="8447371" y="3215135"/>
            <a:ext cx="3127513" cy="322027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geen surfstrand in 3 gemeenten</a:t>
            </a:r>
          </a:p>
        </p:txBody>
      </p:sp>
      <p:cxnSp>
        <p:nvCxnSpPr>
          <p:cNvPr id="8" name="Rechte verbindingslijn met pijl 7"/>
          <p:cNvCxnSpPr>
            <a:cxnSpLocks/>
          </p:cNvCxnSpPr>
          <p:nvPr/>
        </p:nvCxnSpPr>
        <p:spPr>
          <a:xfrm>
            <a:off x="6745653" y="5581934"/>
            <a:ext cx="2498232" cy="23952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kstvak 10"/>
          <p:cNvSpPr txBox="1"/>
          <p:nvPr/>
        </p:nvSpPr>
        <p:spPr>
          <a:xfrm>
            <a:off x="3869635" y="884748"/>
            <a:ext cx="5752037" cy="3077766"/>
          </a:xfrm>
          <a:prstGeom prst="rect">
            <a:avLst/>
          </a:prstGeom>
          <a:noFill/>
        </p:spPr>
        <p:txBody>
          <a:bodyPr wrap="square" rtlCol="0">
            <a:spAutoFit/>
          </a:bodyPr>
          <a:lstStyle/>
          <a:p>
            <a:r>
              <a:rPr lang="nl-NL" sz="2800" b="1" dirty="0"/>
              <a:t>regionaal kustafspraken maken  </a:t>
            </a:r>
            <a:r>
              <a:rPr lang="nl-NL" sz="2800" dirty="0"/>
              <a:t>over:</a:t>
            </a:r>
          </a:p>
          <a:p>
            <a:endParaRPr lang="nl-NL" sz="2800" dirty="0"/>
          </a:p>
          <a:p>
            <a:pPr marL="285750" indent="-285750">
              <a:buFont typeface="Arial" panose="020B0604020202020204" pitchFamily="34" charset="0"/>
              <a:buChar char="•"/>
            </a:pPr>
            <a:r>
              <a:rPr lang="nl-NL" sz="2800" dirty="0"/>
              <a:t>bescherming van onze kustwaarden </a:t>
            </a:r>
          </a:p>
          <a:p>
            <a:pPr marL="285750" indent="-285750">
              <a:buFont typeface="Arial" panose="020B0604020202020204" pitchFamily="34" charset="0"/>
              <a:buChar char="•"/>
            </a:pPr>
            <a:r>
              <a:rPr lang="nl-NL" sz="2800" dirty="0"/>
              <a:t>zonering van bebouwing </a:t>
            </a:r>
          </a:p>
          <a:p>
            <a:pPr marL="285750" indent="-285750">
              <a:buFont typeface="Arial" panose="020B0604020202020204" pitchFamily="34" charset="0"/>
              <a:buChar char="•"/>
            </a:pPr>
            <a:r>
              <a:rPr lang="nl-NL" sz="2800" dirty="0"/>
              <a:t>concentreren van activiteiten</a:t>
            </a:r>
          </a:p>
          <a:p>
            <a:endParaRPr lang="nl-NL" dirty="0"/>
          </a:p>
          <a:p>
            <a:endParaRPr lang="nl-NL" dirty="0"/>
          </a:p>
          <a:p>
            <a:endParaRPr lang="nl-NL" dirty="0"/>
          </a:p>
        </p:txBody>
      </p:sp>
      <p:sp>
        <p:nvSpPr>
          <p:cNvPr id="12" name="Pijl: rechts 11"/>
          <p:cNvSpPr/>
          <p:nvPr/>
        </p:nvSpPr>
        <p:spPr>
          <a:xfrm>
            <a:off x="1542197" y="1104797"/>
            <a:ext cx="1937982" cy="10372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187714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854075"/>
          </a:xfrm>
        </p:spPr>
        <p:txBody>
          <a:bodyPr/>
          <a:lstStyle/>
          <a:p>
            <a:r>
              <a:rPr lang="nl-NL" dirty="0"/>
              <a:t>Verzoeken aan u </a:t>
            </a:r>
          </a:p>
        </p:txBody>
      </p:sp>
      <p:sp>
        <p:nvSpPr>
          <p:cNvPr id="4" name="Tekstvak 3"/>
          <p:cNvSpPr txBox="1"/>
          <p:nvPr/>
        </p:nvSpPr>
        <p:spPr>
          <a:xfrm>
            <a:off x="838200" y="1510145"/>
            <a:ext cx="11132127" cy="4154984"/>
          </a:xfrm>
          <a:prstGeom prst="rect">
            <a:avLst/>
          </a:prstGeom>
          <a:noFill/>
        </p:spPr>
        <p:txBody>
          <a:bodyPr wrap="square" rtlCol="0">
            <a:spAutoFit/>
          </a:bodyPr>
          <a:lstStyle/>
          <a:p>
            <a:pPr marL="457200" indent="-457200">
              <a:buFont typeface="Arial" panose="020B0604020202020204" pitchFamily="34" charset="0"/>
              <a:buChar char="•"/>
            </a:pPr>
            <a:r>
              <a:rPr lang="nl-NL" sz="2400" dirty="0"/>
              <a:t>Oefen druk uit en volg bij de </a:t>
            </a:r>
            <a:r>
              <a:rPr lang="nl-NL" sz="2400" b="1" dirty="0"/>
              <a:t>provincie</a:t>
            </a:r>
            <a:r>
              <a:rPr lang="nl-NL" sz="2400" dirty="0"/>
              <a:t> het proces om het Kustpact te ondertekenen , na te leven en vast te leggen in de Omgevingsvisie 2017.</a:t>
            </a:r>
            <a:br>
              <a:rPr lang="nl-NL" sz="2400" dirty="0"/>
            </a:br>
            <a:endParaRPr lang="nl-NL" sz="2400" dirty="0"/>
          </a:p>
          <a:p>
            <a:pPr marL="457200" indent="-457200">
              <a:buFont typeface="Arial" panose="020B0604020202020204" pitchFamily="34" charset="0"/>
              <a:buChar char="•"/>
            </a:pPr>
            <a:r>
              <a:rPr lang="nl-NL" sz="2400" dirty="0"/>
              <a:t>Ontwikkel - samen met de provincie - in onze regio een </a:t>
            </a:r>
            <a:r>
              <a:rPr lang="nl-NL" sz="2400" b="1" dirty="0"/>
              <a:t>kust/strandbeleid </a:t>
            </a:r>
            <a:r>
              <a:rPr lang="nl-NL" sz="2400" dirty="0"/>
              <a:t>waarin de waarden van de kustbescherming duidelijk aanwezig zijn en zonering wordt nagestreefd. Denk niet alleen aan bouwactiviteiten, maar ook aan activiteiten zelf. </a:t>
            </a:r>
          </a:p>
          <a:p>
            <a:pPr marL="457200" indent="-457200">
              <a:buFont typeface="Arial" panose="020B0604020202020204" pitchFamily="34" charset="0"/>
              <a:buChar char="•"/>
            </a:pPr>
            <a:endParaRPr lang="nl-NL" sz="2400" dirty="0"/>
          </a:p>
          <a:p>
            <a:pPr marL="457200" indent="-457200">
              <a:buFont typeface="Arial" panose="020B0604020202020204" pitchFamily="34" charset="0"/>
              <a:buChar char="•"/>
            </a:pPr>
            <a:r>
              <a:rPr lang="nl-NL" sz="2400" dirty="0"/>
              <a:t>Pas de visie uit het Kustpact al toe op de </a:t>
            </a:r>
            <a:r>
              <a:rPr lang="nl-NL" sz="2400" b="1" dirty="0"/>
              <a:t>voorliggende plannen </a:t>
            </a:r>
            <a:r>
              <a:rPr lang="nl-NL" sz="2400" dirty="0"/>
              <a:t>in Wijk aan Zee, Velsen en Castricum.</a:t>
            </a:r>
            <a:br>
              <a:rPr lang="nl-NL" sz="2400" dirty="0"/>
            </a:br>
            <a:endParaRPr lang="nl-NL" sz="2400" dirty="0"/>
          </a:p>
          <a:p>
            <a:pPr marL="457200" indent="-457200">
              <a:buFont typeface="Arial" panose="020B0604020202020204" pitchFamily="34" charset="0"/>
              <a:buChar char="•"/>
            </a:pPr>
            <a:r>
              <a:rPr lang="nl-NL" sz="2400" dirty="0"/>
              <a:t>Neem de bescherming van het kustlandschap op in uw </a:t>
            </a:r>
            <a:r>
              <a:rPr lang="nl-NL" sz="2400" b="1" dirty="0"/>
              <a:t>verkiezingsprogramma</a:t>
            </a:r>
          </a:p>
        </p:txBody>
      </p:sp>
    </p:spTree>
    <p:extLst>
      <p:ext uri="{BB962C8B-B14F-4D97-AF65-F5344CB8AC3E}">
        <p14:creationId xmlns:p14="http://schemas.microsoft.com/office/powerpoint/2010/main" val="2237527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7762" y="728345"/>
            <a:ext cx="3553691" cy="5633893"/>
          </a:xfrm>
        </p:spPr>
        <p:txBody>
          <a:bodyPr>
            <a:normAutofit/>
          </a:bodyPr>
          <a:lstStyle/>
          <a:p>
            <a:r>
              <a:rPr lang="nl-NL" b="1" dirty="0"/>
              <a:t>Wijk aan Zee</a:t>
            </a:r>
            <a:br>
              <a:rPr lang="nl-NL" b="1" dirty="0"/>
            </a:br>
            <a:r>
              <a:rPr lang="nl-NL" b="1" dirty="0"/>
              <a:t>en het </a:t>
            </a:r>
            <a:br>
              <a:rPr lang="nl-NL" b="1" dirty="0"/>
            </a:br>
            <a:r>
              <a:rPr lang="nl-NL" b="1" dirty="0"/>
              <a:t>nieuwe omgevingsplan</a:t>
            </a:r>
          </a:p>
        </p:txBody>
      </p:sp>
      <p:pic>
        <p:nvPicPr>
          <p:cNvPr id="3" name="Afbeelding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6822" y="728345"/>
            <a:ext cx="7416978" cy="5649651"/>
          </a:xfrm>
          <a:prstGeom prst="rect">
            <a:avLst/>
          </a:prstGeom>
        </p:spPr>
      </p:pic>
    </p:spTree>
    <p:extLst>
      <p:ext uri="{BB962C8B-B14F-4D97-AF65-F5344CB8AC3E}">
        <p14:creationId xmlns:p14="http://schemas.microsoft.com/office/powerpoint/2010/main" val="41004197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218493"/>
            <a:ext cx="10515600" cy="867930"/>
          </a:xfrm>
        </p:spPr>
        <p:txBody>
          <a:bodyPr>
            <a:normAutofit/>
          </a:bodyPr>
          <a:lstStyle/>
          <a:p>
            <a:r>
              <a:rPr lang="nl-NL" sz="2400" b="1" dirty="0"/>
              <a:t>Voorgaande publicaties, plannen en rapporten: </a:t>
            </a:r>
          </a:p>
        </p:txBody>
      </p:sp>
      <p:sp>
        <p:nvSpPr>
          <p:cNvPr id="3" name="Tekstvak 2"/>
          <p:cNvSpPr txBox="1"/>
          <p:nvPr/>
        </p:nvSpPr>
        <p:spPr>
          <a:xfrm>
            <a:off x="914400" y="1167879"/>
            <a:ext cx="9906000" cy="3139321"/>
          </a:xfrm>
          <a:prstGeom prst="rect">
            <a:avLst/>
          </a:prstGeom>
          <a:noFill/>
        </p:spPr>
        <p:txBody>
          <a:bodyPr wrap="square" rtlCol="0">
            <a:spAutoFit/>
          </a:bodyPr>
          <a:lstStyle/>
          <a:p>
            <a:pPr marL="285750" indent="-285750">
              <a:buFont typeface="Wingdings" panose="05000000000000000000" pitchFamily="2" charset="2"/>
              <a:buChar char="q"/>
            </a:pPr>
            <a:r>
              <a:rPr lang="nl-NL" dirty="0"/>
              <a:t>1992 Inrichtings- en </a:t>
            </a:r>
            <a:r>
              <a:rPr lang="nl-NL" dirty="0" err="1"/>
              <a:t>beheersvisie</a:t>
            </a:r>
            <a:r>
              <a:rPr lang="nl-NL" dirty="0"/>
              <a:t> Wijk aan Zee</a:t>
            </a:r>
          </a:p>
          <a:p>
            <a:pPr marL="285750" indent="-285750">
              <a:buFont typeface="Wingdings" panose="05000000000000000000" pitchFamily="2" charset="2"/>
              <a:buChar char="q"/>
            </a:pPr>
            <a:r>
              <a:rPr lang="nl-NL" dirty="0"/>
              <a:t>1996 Vuist aan Zee - het verhaal dat al 21 jaar aan de dans van de planologen weet te ontspringen</a:t>
            </a:r>
          </a:p>
          <a:p>
            <a:pPr marL="285750" indent="-285750">
              <a:buFont typeface="Wingdings" panose="05000000000000000000" pitchFamily="2" charset="2"/>
              <a:buChar char="q"/>
            </a:pPr>
            <a:r>
              <a:rPr lang="nl-NL" dirty="0"/>
              <a:t>1999  Landschapsplan : geen bebouwing in de Dorpsduinen</a:t>
            </a:r>
          </a:p>
          <a:p>
            <a:pPr marL="285750" indent="-285750">
              <a:buFont typeface="Wingdings" panose="05000000000000000000" pitchFamily="2" charset="2"/>
              <a:buChar char="q"/>
            </a:pPr>
            <a:r>
              <a:rPr lang="nl-NL" dirty="0"/>
              <a:t>2000 Pijlers voor de toekomst</a:t>
            </a:r>
          </a:p>
          <a:p>
            <a:pPr marL="285750" indent="-285750">
              <a:buFont typeface="Wingdings" panose="05000000000000000000" pitchFamily="2" charset="2"/>
              <a:buChar char="q"/>
            </a:pPr>
            <a:r>
              <a:rPr lang="nl-NL" dirty="0"/>
              <a:t>2001 Strategische visie Hollandse kust: karakter van het dorp bewaren, bv geen boulevard</a:t>
            </a:r>
          </a:p>
          <a:p>
            <a:pPr marL="285750" indent="-285750">
              <a:buFont typeface="Wingdings" panose="05000000000000000000" pitchFamily="2" charset="2"/>
              <a:buChar char="q"/>
            </a:pPr>
            <a:r>
              <a:rPr lang="nl-NL" dirty="0"/>
              <a:t>2002 Strategisch Plan</a:t>
            </a:r>
          </a:p>
          <a:p>
            <a:pPr marL="285750" indent="-285750">
              <a:buFont typeface="Wingdings" panose="05000000000000000000" pitchFamily="2" charset="2"/>
              <a:buChar char="q"/>
            </a:pPr>
            <a:r>
              <a:rPr lang="nl-NL" dirty="0"/>
              <a:t>2003 plannen voor een vliegveld in zee</a:t>
            </a:r>
          </a:p>
          <a:p>
            <a:pPr marL="285750" indent="-285750">
              <a:buFont typeface="Wingdings" panose="05000000000000000000" pitchFamily="2" charset="2"/>
              <a:buChar char="q"/>
            </a:pPr>
            <a:r>
              <a:rPr lang="nl-NL" dirty="0"/>
              <a:t>2004 Dorpsvisie</a:t>
            </a:r>
          </a:p>
          <a:p>
            <a:pPr marL="285750" indent="-285750">
              <a:buFont typeface="Wingdings" panose="05000000000000000000" pitchFamily="2" charset="2"/>
              <a:buChar char="q"/>
            </a:pPr>
            <a:r>
              <a:rPr lang="nl-NL" dirty="0"/>
              <a:t>2011 Identiteit Kustplaats</a:t>
            </a:r>
          </a:p>
          <a:p>
            <a:pPr marL="285750" indent="-285750">
              <a:buFont typeface="Wingdings" panose="05000000000000000000" pitchFamily="2" charset="2"/>
              <a:buChar char="q"/>
            </a:pPr>
            <a:r>
              <a:rPr lang="nl-NL" dirty="0"/>
              <a:t>2014 Gebiedsvisie</a:t>
            </a:r>
          </a:p>
          <a:p>
            <a:pPr marL="285750" indent="-285750">
              <a:buFont typeface="Wingdings" panose="05000000000000000000" pitchFamily="2" charset="2"/>
              <a:buChar char="q"/>
            </a:pPr>
            <a:r>
              <a:rPr lang="nl-NL" dirty="0"/>
              <a:t>2016 voorontwerp Omgevingsplan Wijk aan Zee</a:t>
            </a:r>
          </a:p>
        </p:txBody>
      </p:sp>
      <p:sp>
        <p:nvSpPr>
          <p:cNvPr id="4" name="Tekstvak 3"/>
          <p:cNvSpPr txBox="1"/>
          <p:nvPr/>
        </p:nvSpPr>
        <p:spPr>
          <a:xfrm>
            <a:off x="914400" y="4681892"/>
            <a:ext cx="10439400" cy="1938992"/>
          </a:xfrm>
          <a:prstGeom prst="rect">
            <a:avLst/>
          </a:prstGeom>
          <a:noFill/>
        </p:spPr>
        <p:txBody>
          <a:bodyPr wrap="square" rtlCol="0">
            <a:spAutoFit/>
          </a:bodyPr>
          <a:lstStyle/>
          <a:p>
            <a:r>
              <a:rPr lang="nl-NL" sz="2400" dirty="0"/>
              <a:t>Al deze plannen concluderen dat Wijk aan Zee een </a:t>
            </a:r>
            <a:r>
              <a:rPr lang="nl-NL" sz="2400" b="1" dirty="0"/>
              <a:t>beschermd dorpslandschap </a:t>
            </a:r>
            <a:r>
              <a:rPr lang="nl-NL" sz="2400" dirty="0"/>
              <a:t>moet zijn, omdat het Zeedorpenlandschap een bijzonder type landschap is met nationale cultuurhistorische waarde.</a:t>
            </a:r>
            <a:br>
              <a:rPr lang="nl-NL" sz="2400" dirty="0"/>
            </a:br>
            <a:r>
              <a:rPr lang="nl-NL" sz="2400" dirty="0"/>
              <a:t>Dus </a:t>
            </a:r>
            <a:r>
              <a:rPr lang="nl-NL" sz="2400" b="1" dirty="0"/>
              <a:t>niet alleen de Dorpsweide beschermen</a:t>
            </a:r>
            <a:r>
              <a:rPr lang="nl-NL" sz="2400" dirty="0"/>
              <a:t>, zoals in het nieuwe Omgevingsplan wordt gesteld.</a:t>
            </a:r>
          </a:p>
        </p:txBody>
      </p:sp>
    </p:spTree>
    <p:extLst>
      <p:ext uri="{BB962C8B-B14F-4D97-AF65-F5344CB8AC3E}">
        <p14:creationId xmlns:p14="http://schemas.microsoft.com/office/powerpoint/2010/main" val="372954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63645" y="928925"/>
            <a:ext cx="8425070" cy="1325563"/>
          </a:xfrm>
        </p:spPr>
        <p:txBody>
          <a:bodyPr/>
          <a:lstStyle/>
          <a:p>
            <a:r>
              <a:rPr lang="nl-NL" dirty="0"/>
              <a:t>Nieuw Omgevingsplan Wijk aan Zee</a:t>
            </a:r>
            <a:br>
              <a:rPr lang="nl-NL" dirty="0"/>
            </a:br>
            <a:r>
              <a:rPr lang="nl-NL" dirty="0"/>
              <a:t>                            2017</a:t>
            </a:r>
          </a:p>
        </p:txBody>
      </p:sp>
      <p:sp>
        <p:nvSpPr>
          <p:cNvPr id="5" name="Tekstvak 4"/>
          <p:cNvSpPr txBox="1"/>
          <p:nvPr/>
        </p:nvSpPr>
        <p:spPr>
          <a:xfrm>
            <a:off x="1565492" y="5090453"/>
            <a:ext cx="9091400" cy="584775"/>
          </a:xfrm>
          <a:prstGeom prst="rect">
            <a:avLst/>
          </a:prstGeom>
          <a:solidFill>
            <a:schemeClr val="tx2">
              <a:lumMod val="20000"/>
              <a:lumOff val="80000"/>
            </a:schemeClr>
          </a:solidFill>
        </p:spPr>
        <p:txBody>
          <a:bodyPr wrap="none" rtlCol="0">
            <a:spAutoFit/>
          </a:bodyPr>
          <a:lstStyle/>
          <a:p>
            <a:r>
              <a:rPr lang="nl-NL" sz="3200" dirty="0"/>
              <a:t>Wat zijn de ongewenste consequenties van dit plan ? </a:t>
            </a:r>
          </a:p>
        </p:txBody>
      </p:sp>
      <p:sp>
        <p:nvSpPr>
          <p:cNvPr id="9" name="Rechthoek 8"/>
          <p:cNvSpPr/>
          <p:nvPr/>
        </p:nvSpPr>
        <p:spPr>
          <a:xfrm>
            <a:off x="876378" y="2607615"/>
            <a:ext cx="10228943" cy="461665"/>
          </a:xfrm>
          <a:prstGeom prst="rect">
            <a:avLst/>
          </a:prstGeom>
          <a:solidFill>
            <a:schemeClr val="accent1">
              <a:lumMod val="20000"/>
              <a:lumOff val="80000"/>
            </a:schemeClr>
          </a:solidFill>
        </p:spPr>
        <p:txBody>
          <a:bodyPr wrap="square">
            <a:spAutoFit/>
          </a:bodyPr>
          <a:lstStyle/>
          <a:p>
            <a:r>
              <a:rPr lang="nl-NL" sz="2400" dirty="0"/>
              <a:t>behoud van het dorpsgezicht een van de belangrijkste uitgangspunten.  </a:t>
            </a:r>
          </a:p>
        </p:txBody>
      </p:sp>
      <p:sp>
        <p:nvSpPr>
          <p:cNvPr id="10" name="Ovaal 9"/>
          <p:cNvSpPr/>
          <p:nvPr/>
        </p:nvSpPr>
        <p:spPr>
          <a:xfrm>
            <a:off x="4763606" y="3422407"/>
            <a:ext cx="2425148" cy="13119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Maak het plan dat ook waar?</a:t>
            </a:r>
          </a:p>
        </p:txBody>
      </p:sp>
    </p:spTree>
    <p:extLst>
      <p:ext uri="{BB962C8B-B14F-4D97-AF65-F5344CB8AC3E}">
        <p14:creationId xmlns:p14="http://schemas.microsoft.com/office/powerpoint/2010/main" val="3012654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87243" y="5658499"/>
            <a:ext cx="11694140" cy="1092778"/>
          </a:xfrm>
        </p:spPr>
        <p:txBody>
          <a:bodyPr>
            <a:normAutofit/>
          </a:bodyPr>
          <a:lstStyle/>
          <a:p>
            <a:r>
              <a:rPr lang="nl-NL" sz="2400" i="1" dirty="0"/>
              <a:t>Ruimtelijke ontwikkelingen dienen te worden bezien in samenhang met de landschappelijke kwaliteit van de kustzone. </a:t>
            </a:r>
            <a:r>
              <a:rPr lang="nl-NL" sz="2400" b="1" dirty="0"/>
              <a:t>Afspraak uit het Kustpact</a:t>
            </a:r>
            <a:endParaRPr lang="nl-NL" sz="2000" b="1" dirty="0"/>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6717" y="1805556"/>
            <a:ext cx="5183332" cy="3852943"/>
          </a:xfrm>
          <a:prstGeom prst="rect">
            <a:avLst/>
          </a:prstGeom>
        </p:spPr>
      </p:pic>
      <p:sp>
        <p:nvSpPr>
          <p:cNvPr id="6" name="Tekstvak 5"/>
          <p:cNvSpPr txBox="1"/>
          <p:nvPr/>
        </p:nvSpPr>
        <p:spPr>
          <a:xfrm>
            <a:off x="423769" y="513609"/>
            <a:ext cx="11251396" cy="1077218"/>
          </a:xfrm>
          <a:prstGeom prst="rect">
            <a:avLst/>
          </a:prstGeom>
          <a:noFill/>
        </p:spPr>
        <p:txBody>
          <a:bodyPr wrap="square" rtlCol="0">
            <a:spAutoFit/>
          </a:bodyPr>
          <a:lstStyle/>
          <a:p>
            <a:r>
              <a:rPr lang="nl-NL" sz="3200" dirty="0"/>
              <a:t>Behoud ons </a:t>
            </a:r>
            <a:r>
              <a:rPr lang="nl-NL" sz="3200" b="1" dirty="0"/>
              <a:t>unieke zeedorpenlandschap </a:t>
            </a:r>
            <a:r>
              <a:rPr lang="nl-NL" sz="3200" dirty="0"/>
              <a:t>in en rond Wijk aan Zee met unieke natuur (hondskruid) en fauna (blauwborst)</a:t>
            </a:r>
          </a:p>
        </p:txBody>
      </p:sp>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1140" y="3765691"/>
            <a:ext cx="2340864" cy="1892808"/>
          </a:xfrm>
          <a:prstGeom prst="rect">
            <a:avLst/>
          </a:prstGeom>
        </p:spPr>
      </p:pic>
      <p:sp>
        <p:nvSpPr>
          <p:cNvPr id="8" name="Rechthoek 7"/>
          <p:cNvSpPr/>
          <p:nvPr/>
        </p:nvSpPr>
        <p:spPr>
          <a:xfrm>
            <a:off x="487243" y="2570948"/>
            <a:ext cx="6096000" cy="1754326"/>
          </a:xfrm>
          <a:prstGeom prst="rect">
            <a:avLst/>
          </a:prstGeom>
        </p:spPr>
        <p:txBody>
          <a:bodyPr>
            <a:spAutoFit/>
          </a:bodyPr>
          <a:lstStyle/>
          <a:p>
            <a:pPr marL="285750" indent="-285750">
              <a:buFont typeface="Arial" panose="020B0604020202020204" pitchFamily="34" charset="0"/>
              <a:buChar char="•"/>
            </a:pPr>
            <a:r>
              <a:rPr lang="nl-NL" b="1" dirty="0"/>
              <a:t>Natuurwaarden: Natura 2000 en Ecologische Hoofdstructuur</a:t>
            </a:r>
          </a:p>
          <a:p>
            <a:endParaRPr lang="nl-NL" dirty="0"/>
          </a:p>
          <a:p>
            <a:pPr marL="285750" indent="-285750">
              <a:buFont typeface="Arial" panose="020B0604020202020204" pitchFamily="34" charset="0"/>
              <a:buChar char="•"/>
            </a:pPr>
            <a:r>
              <a:rPr lang="nl-NL" b="1" dirty="0"/>
              <a:t>Recreatieve waarde</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b="1" dirty="0"/>
              <a:t>Cultuurhistorische waarde met nationaal belang</a:t>
            </a:r>
            <a:endParaRPr lang="nl-NL" dirty="0"/>
          </a:p>
        </p:txBody>
      </p:sp>
      <p:grpSp>
        <p:nvGrpSpPr>
          <p:cNvPr id="9" name="Groep 8"/>
          <p:cNvGrpSpPr/>
          <p:nvPr/>
        </p:nvGrpSpPr>
        <p:grpSpPr>
          <a:xfrm>
            <a:off x="1220856" y="3643291"/>
            <a:ext cx="9750287" cy="1842052"/>
            <a:chOff x="1220856" y="3643291"/>
            <a:chExt cx="9750287" cy="1842052"/>
          </a:xfrm>
        </p:grpSpPr>
        <p:sp>
          <p:nvSpPr>
            <p:cNvPr id="10" name="Rechthoek: afgeronde hoeken 9"/>
            <p:cNvSpPr/>
            <p:nvPr/>
          </p:nvSpPr>
          <p:spPr>
            <a:xfrm>
              <a:off x="1220856" y="3643291"/>
              <a:ext cx="9750287" cy="18420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p:cNvSpPr txBox="1"/>
            <p:nvPr/>
          </p:nvSpPr>
          <p:spPr>
            <a:xfrm>
              <a:off x="1763646" y="4003963"/>
              <a:ext cx="9033164" cy="1354217"/>
            </a:xfrm>
            <a:prstGeom prst="rect">
              <a:avLst/>
            </a:prstGeom>
            <a:noFill/>
          </p:spPr>
          <p:txBody>
            <a:bodyPr wrap="square" rtlCol="0">
              <a:spAutoFit/>
            </a:bodyPr>
            <a:lstStyle/>
            <a:p>
              <a:pPr marL="285750" indent="-285750">
                <a:buFont typeface="Arial" panose="020B0604020202020204" pitchFamily="34" charset="0"/>
                <a:buChar char="•"/>
              </a:pPr>
              <a:r>
                <a:rPr lang="nl-NL" sz="3200" dirty="0"/>
                <a:t>Bouwen aan de rand van de Dorpsduinen is een aantasting van het zeedorpenlandschap</a:t>
              </a:r>
            </a:p>
            <a:p>
              <a:pPr marL="285750" indent="-285750">
                <a:buFont typeface="Arial" panose="020B0604020202020204" pitchFamily="34" charset="0"/>
                <a:buChar char="•"/>
              </a:pPr>
              <a:endParaRPr lang="nl-NL" dirty="0"/>
            </a:p>
          </p:txBody>
        </p:sp>
      </p:grpSp>
    </p:spTree>
    <p:extLst>
      <p:ext uri="{BB962C8B-B14F-4D97-AF65-F5344CB8AC3E}">
        <p14:creationId xmlns:p14="http://schemas.microsoft.com/office/powerpoint/2010/main" val="3754205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25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ppt_x"/>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649356" y="874643"/>
            <a:ext cx="11065566" cy="5601533"/>
          </a:xfrm>
          <a:prstGeom prst="rect">
            <a:avLst/>
          </a:prstGeom>
          <a:noFill/>
        </p:spPr>
        <p:txBody>
          <a:bodyPr wrap="square" rtlCol="0">
            <a:spAutoFit/>
          </a:bodyPr>
          <a:lstStyle/>
          <a:p>
            <a:r>
              <a:rPr lang="nl-NL" sz="2800" dirty="0"/>
              <a:t>Meeste inwoners en toeristen houden van het </a:t>
            </a:r>
            <a:r>
              <a:rPr lang="nl-NL" sz="2800" b="1" dirty="0"/>
              <a:t>unieke dorpse karakter </a:t>
            </a:r>
            <a:r>
              <a:rPr lang="nl-NL" sz="2800" dirty="0"/>
              <a:t>van</a:t>
            </a:r>
          </a:p>
          <a:p>
            <a:endParaRPr lang="nl-NL" sz="2400" dirty="0"/>
          </a:p>
          <a:p>
            <a:endParaRPr lang="nl-NL" sz="2400" dirty="0"/>
          </a:p>
          <a:p>
            <a:endParaRPr lang="nl-NL" sz="2400" dirty="0"/>
          </a:p>
          <a:p>
            <a:endParaRPr lang="nl-NL" sz="2400" dirty="0"/>
          </a:p>
          <a:p>
            <a:endParaRPr lang="nl-NL" sz="2400" dirty="0"/>
          </a:p>
          <a:p>
            <a:endParaRPr lang="nl-NL" sz="2400" dirty="0"/>
          </a:p>
          <a:p>
            <a:pPr marL="1714500" lvl="3" indent="-342900">
              <a:buFont typeface="Wingdings" panose="05000000000000000000" pitchFamily="2" charset="2"/>
              <a:buChar char="v"/>
            </a:pPr>
            <a:r>
              <a:rPr lang="nl-NL" sz="2400" dirty="0"/>
              <a:t>Kleinschalig,</a:t>
            </a:r>
          </a:p>
          <a:p>
            <a:pPr marL="1714500" lvl="3" indent="-342900">
              <a:buFont typeface="Wingdings" panose="05000000000000000000" pitchFamily="2" charset="2"/>
              <a:buChar char="v"/>
            </a:pPr>
            <a:endParaRPr lang="nl-NL" sz="2400" dirty="0"/>
          </a:p>
          <a:p>
            <a:pPr marL="1714500" lvl="3" indent="-342900">
              <a:buFont typeface="Wingdings" panose="05000000000000000000" pitchFamily="2" charset="2"/>
              <a:buChar char="v"/>
            </a:pPr>
            <a:r>
              <a:rPr lang="nl-NL" sz="2400" dirty="0"/>
              <a:t>Laagbouw,</a:t>
            </a:r>
          </a:p>
          <a:p>
            <a:pPr marL="1714500" lvl="3" indent="-342900">
              <a:buFont typeface="Wingdings" panose="05000000000000000000" pitchFamily="2" charset="2"/>
              <a:buChar char="v"/>
            </a:pPr>
            <a:endParaRPr lang="nl-NL" sz="2400" dirty="0"/>
          </a:p>
          <a:p>
            <a:pPr marL="1714500" lvl="3" indent="-342900">
              <a:buFont typeface="Wingdings" panose="05000000000000000000" pitchFamily="2" charset="2"/>
              <a:buChar char="v"/>
            </a:pPr>
            <a:r>
              <a:rPr lang="nl-NL" sz="2400" dirty="0"/>
              <a:t>Uitzicht op de duinen</a:t>
            </a:r>
          </a:p>
          <a:p>
            <a:pPr marL="1714500" lvl="3" indent="-342900">
              <a:buFont typeface="Wingdings" panose="05000000000000000000" pitchFamily="2" charset="2"/>
              <a:buChar char="v"/>
            </a:pPr>
            <a:endParaRPr lang="nl-NL" sz="2400" dirty="0"/>
          </a:p>
          <a:p>
            <a:pPr marL="1714500" lvl="3" indent="-342900">
              <a:buFont typeface="Wingdings" panose="05000000000000000000" pitchFamily="2" charset="2"/>
              <a:buChar char="v"/>
            </a:pPr>
            <a:r>
              <a:rPr lang="nl-NL" sz="2400" dirty="0"/>
              <a:t>Geringere verkeersdruk</a:t>
            </a:r>
          </a:p>
          <a:p>
            <a:endParaRPr lang="nl-NL" dirty="0"/>
          </a:p>
        </p:txBody>
      </p:sp>
      <p:pic>
        <p:nvPicPr>
          <p:cNvPr id="3" name="Afbeelding 2"/>
          <p:cNvPicPr>
            <a:picLocks noChangeAspect="1"/>
          </p:cNvPicPr>
          <p:nvPr/>
        </p:nvPicPr>
        <p:blipFill>
          <a:blip r:embed="rId2"/>
          <a:stretch>
            <a:fillRect/>
          </a:stretch>
        </p:blipFill>
        <p:spPr>
          <a:xfrm>
            <a:off x="4389989" y="1460308"/>
            <a:ext cx="4048125" cy="1343025"/>
          </a:xfrm>
          <a:prstGeom prst="rect">
            <a:avLst/>
          </a:prstGeom>
        </p:spPr>
      </p:pic>
    </p:spTree>
    <p:extLst>
      <p:ext uri="{BB962C8B-B14F-4D97-AF65-F5344CB8AC3E}">
        <p14:creationId xmlns:p14="http://schemas.microsoft.com/office/powerpoint/2010/main" val="41615065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543037" y="603834"/>
            <a:ext cx="11317659" cy="1077218"/>
          </a:xfrm>
          <a:prstGeom prst="rect">
            <a:avLst/>
          </a:prstGeom>
          <a:noFill/>
        </p:spPr>
        <p:txBody>
          <a:bodyPr wrap="square" rtlCol="0">
            <a:spAutoFit/>
          </a:bodyPr>
          <a:lstStyle/>
          <a:p>
            <a:pPr algn="ctr"/>
            <a:r>
              <a:rPr lang="nl-NL" sz="3200" dirty="0"/>
              <a:t>Plan maakt bebouwing tot 70 woningen mogelijk in </a:t>
            </a:r>
            <a:r>
              <a:rPr lang="nl-NL" sz="3200" dirty="0" err="1"/>
              <a:t>Heliomaregebied</a:t>
            </a:r>
            <a:r>
              <a:rPr lang="nl-NL" sz="3200" dirty="0"/>
              <a:t> met hoogte van 16 m. (5 bouwlagen)</a:t>
            </a:r>
          </a:p>
        </p:txBody>
      </p:sp>
      <p:grpSp>
        <p:nvGrpSpPr>
          <p:cNvPr id="2" name="Groep 1"/>
          <p:cNvGrpSpPr/>
          <p:nvPr/>
        </p:nvGrpSpPr>
        <p:grpSpPr>
          <a:xfrm>
            <a:off x="1150958" y="1808188"/>
            <a:ext cx="9750287" cy="1969188"/>
            <a:chOff x="1150958" y="1808188"/>
            <a:chExt cx="9750287" cy="1969188"/>
          </a:xfrm>
        </p:grpSpPr>
        <p:sp>
          <p:nvSpPr>
            <p:cNvPr id="6" name="Rechthoek: afgeronde hoeken 5"/>
            <p:cNvSpPr/>
            <p:nvPr/>
          </p:nvSpPr>
          <p:spPr>
            <a:xfrm>
              <a:off x="1150958" y="1808188"/>
              <a:ext cx="9750287" cy="18420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ekstvak 6"/>
            <p:cNvSpPr txBox="1"/>
            <p:nvPr/>
          </p:nvSpPr>
          <p:spPr>
            <a:xfrm>
              <a:off x="1509519" y="1930717"/>
              <a:ext cx="9033164" cy="1846659"/>
            </a:xfrm>
            <a:prstGeom prst="rect">
              <a:avLst/>
            </a:prstGeom>
            <a:noFill/>
          </p:spPr>
          <p:txBody>
            <a:bodyPr wrap="square" rtlCol="0">
              <a:spAutoFit/>
            </a:bodyPr>
            <a:lstStyle/>
            <a:p>
              <a:pPr marL="285750" indent="-285750">
                <a:buFont typeface="Arial" panose="020B0604020202020204" pitchFamily="34" charset="0"/>
                <a:buChar char="•"/>
              </a:pPr>
              <a:r>
                <a:rPr lang="nl-NL" sz="3200" dirty="0"/>
                <a:t>Hoogbouw en omvangrijke bouw in het </a:t>
              </a:r>
              <a:r>
                <a:rPr lang="nl-NL" sz="3200" dirty="0" err="1"/>
                <a:t>Heliomaregebied</a:t>
              </a:r>
              <a:r>
                <a:rPr lang="nl-NL" sz="3200" dirty="0"/>
                <a:t> is een ongewenste verstedelijking van het dorp</a:t>
              </a:r>
            </a:p>
            <a:p>
              <a:pPr marL="285750" indent="-285750">
                <a:buFont typeface="Arial" panose="020B0604020202020204" pitchFamily="34" charset="0"/>
                <a:buChar char="•"/>
              </a:pPr>
              <a:endParaRPr lang="nl-NL" dirty="0"/>
            </a:p>
          </p:txBody>
        </p:sp>
      </p:grpSp>
      <p:pic>
        <p:nvPicPr>
          <p:cNvPr id="8" name="Afbeelding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076" y="3772769"/>
            <a:ext cx="10306050" cy="2800350"/>
          </a:xfrm>
          <a:prstGeom prst="rect">
            <a:avLst/>
          </a:prstGeom>
        </p:spPr>
      </p:pic>
      <p:sp>
        <p:nvSpPr>
          <p:cNvPr id="9" name="Tekstvak 8"/>
          <p:cNvSpPr txBox="1"/>
          <p:nvPr/>
        </p:nvSpPr>
        <p:spPr>
          <a:xfrm>
            <a:off x="873076" y="4298085"/>
            <a:ext cx="5195455" cy="584775"/>
          </a:xfrm>
          <a:prstGeom prst="rect">
            <a:avLst/>
          </a:prstGeom>
          <a:noFill/>
        </p:spPr>
        <p:txBody>
          <a:bodyPr wrap="square" rtlCol="0">
            <a:spAutoFit/>
          </a:bodyPr>
          <a:lstStyle/>
          <a:p>
            <a:r>
              <a:rPr lang="nl-NL" sz="3200" b="1" dirty="0">
                <a:solidFill>
                  <a:schemeClr val="bg1"/>
                </a:solidFill>
              </a:rPr>
              <a:t>De toekomst ?</a:t>
            </a:r>
          </a:p>
        </p:txBody>
      </p:sp>
    </p:spTree>
    <p:extLst>
      <p:ext uri="{BB962C8B-B14F-4D97-AF65-F5344CB8AC3E}">
        <p14:creationId xmlns:p14="http://schemas.microsoft.com/office/powerpoint/2010/main" val="1495803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13991" y="775943"/>
            <a:ext cx="7311887" cy="1325563"/>
          </a:xfrm>
        </p:spPr>
        <p:txBody>
          <a:bodyPr/>
          <a:lstStyle/>
          <a:p>
            <a:r>
              <a:rPr lang="nl-NL" dirty="0"/>
              <a:t>Maar we willen toch meer woonruimte in Wijk aan Zee?</a:t>
            </a:r>
          </a:p>
        </p:txBody>
      </p:sp>
      <p:grpSp>
        <p:nvGrpSpPr>
          <p:cNvPr id="6" name="Groep 5"/>
          <p:cNvGrpSpPr/>
          <p:nvPr/>
        </p:nvGrpSpPr>
        <p:grpSpPr>
          <a:xfrm>
            <a:off x="768626" y="2431774"/>
            <a:ext cx="9703904" cy="4227443"/>
            <a:chOff x="768626" y="2431774"/>
            <a:chExt cx="9703904" cy="4227443"/>
          </a:xfrm>
        </p:grpSpPr>
        <p:sp>
          <p:nvSpPr>
            <p:cNvPr id="3" name="Ovaal 2"/>
            <p:cNvSpPr/>
            <p:nvPr/>
          </p:nvSpPr>
          <p:spPr>
            <a:xfrm>
              <a:off x="768626" y="2431774"/>
              <a:ext cx="2835966" cy="22131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Voor WIE ? </a:t>
              </a:r>
            </a:p>
          </p:txBody>
        </p:sp>
        <p:sp>
          <p:nvSpPr>
            <p:cNvPr id="4" name="Ovaal 3"/>
            <p:cNvSpPr/>
            <p:nvPr/>
          </p:nvSpPr>
          <p:spPr>
            <a:xfrm>
              <a:off x="7636564" y="2431774"/>
              <a:ext cx="2835966" cy="22131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Betaalbaar?</a:t>
              </a:r>
            </a:p>
            <a:p>
              <a:pPr algn="ctr"/>
              <a:endParaRPr lang="nl-NL" dirty="0"/>
            </a:p>
            <a:p>
              <a:pPr algn="ctr"/>
              <a:r>
                <a:rPr lang="nl-NL" dirty="0"/>
                <a:t>huren / kopen</a:t>
              </a:r>
            </a:p>
          </p:txBody>
        </p:sp>
        <p:sp>
          <p:nvSpPr>
            <p:cNvPr id="5" name="Ovaal 4"/>
            <p:cNvSpPr/>
            <p:nvPr/>
          </p:nvSpPr>
          <p:spPr>
            <a:xfrm>
              <a:off x="4202595" y="4446104"/>
              <a:ext cx="2835966" cy="22131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Opknappen leegkomende gebouwen? </a:t>
              </a:r>
            </a:p>
          </p:txBody>
        </p:sp>
      </p:grpSp>
    </p:spTree>
    <p:extLst>
      <p:ext uri="{BB962C8B-B14F-4D97-AF65-F5344CB8AC3E}">
        <p14:creationId xmlns:p14="http://schemas.microsoft.com/office/powerpoint/2010/main" val="95741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25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Tijdelijke aanduiding voor inhoud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4085" y="672377"/>
            <a:ext cx="5779589" cy="3396041"/>
          </a:xfrm>
        </p:spPr>
      </p:pic>
      <p:sp>
        <p:nvSpPr>
          <p:cNvPr id="2" name="Tekstvak 1"/>
          <p:cNvSpPr txBox="1"/>
          <p:nvPr/>
        </p:nvSpPr>
        <p:spPr>
          <a:xfrm>
            <a:off x="7646504" y="2226279"/>
            <a:ext cx="4187687" cy="707886"/>
          </a:xfrm>
          <a:prstGeom prst="rect">
            <a:avLst/>
          </a:prstGeom>
          <a:noFill/>
        </p:spPr>
        <p:txBody>
          <a:bodyPr wrap="square" rtlCol="0">
            <a:spAutoFit/>
          </a:bodyPr>
          <a:lstStyle/>
          <a:p>
            <a:r>
              <a:rPr lang="nl-NL" sz="2000" dirty="0"/>
              <a:t>Dec.2015 - Minister Schulz wil  bouwverbod langs kust opheffen</a:t>
            </a:r>
          </a:p>
        </p:txBody>
      </p:sp>
      <p:sp>
        <p:nvSpPr>
          <p:cNvPr id="5" name="Pijl: omlaag 4"/>
          <p:cNvSpPr/>
          <p:nvPr/>
        </p:nvSpPr>
        <p:spPr>
          <a:xfrm>
            <a:off x="8998226" y="2994991"/>
            <a:ext cx="278296" cy="7553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p:cNvSpPr/>
          <p:nvPr/>
        </p:nvSpPr>
        <p:spPr>
          <a:xfrm>
            <a:off x="7646504" y="3956423"/>
            <a:ext cx="4028661" cy="1200329"/>
          </a:xfrm>
          <a:prstGeom prst="rect">
            <a:avLst/>
          </a:prstGeom>
        </p:spPr>
        <p:txBody>
          <a:bodyPr wrap="square">
            <a:spAutoFit/>
          </a:bodyPr>
          <a:lstStyle/>
          <a:p>
            <a:r>
              <a:rPr lang="nl-NL" dirty="0"/>
              <a:t>Massale tegenbeweging ontstaat om de kust juist te beschermen tegen te veel bebouwing en te intensief gebruik</a:t>
            </a:r>
            <a:br>
              <a:rPr lang="nl-NL" dirty="0"/>
            </a:br>
            <a:endParaRPr lang="nl-NL" dirty="0"/>
          </a:p>
        </p:txBody>
      </p:sp>
      <p:pic>
        <p:nvPicPr>
          <p:cNvPr id="8" name="Afbeelding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9269" y="4991748"/>
            <a:ext cx="3367265" cy="1052270"/>
          </a:xfrm>
          <a:prstGeom prst="rect">
            <a:avLst/>
          </a:prstGeom>
        </p:spPr>
      </p:pic>
      <p:sp>
        <p:nvSpPr>
          <p:cNvPr id="7" name="Rechthoek 6"/>
          <p:cNvSpPr/>
          <p:nvPr/>
        </p:nvSpPr>
        <p:spPr>
          <a:xfrm>
            <a:off x="5449174" y="6165671"/>
            <a:ext cx="6117444" cy="369332"/>
          </a:xfrm>
          <a:prstGeom prst="rect">
            <a:avLst/>
          </a:prstGeom>
        </p:spPr>
        <p:txBody>
          <a:bodyPr wrap="none">
            <a:spAutoFit/>
          </a:bodyPr>
          <a:lstStyle/>
          <a:p>
            <a:r>
              <a:rPr lang="nl-NL" dirty="0">
                <a:sym typeface="Wingdings" panose="05000000000000000000" pitchFamily="2" charset="2"/>
              </a:rPr>
              <a:t>Meld je ook aan als kustbeschermer !  </a:t>
            </a:r>
            <a:r>
              <a:rPr lang="nl-NL" dirty="0">
                <a:sym typeface="Wingdings" panose="05000000000000000000" pitchFamily="2" charset="2"/>
                <a:hlinkClick r:id="rId4"/>
              </a:rPr>
              <a:t>www.beschermdekust.nl</a:t>
            </a:r>
            <a:endParaRPr lang="nl-NL" dirty="0">
              <a:sym typeface="Wingdings" panose="05000000000000000000" pitchFamily="2" charset="2"/>
            </a:endParaRPr>
          </a:p>
        </p:txBody>
      </p:sp>
      <p:sp>
        <p:nvSpPr>
          <p:cNvPr id="11" name="Tekstvak 10"/>
          <p:cNvSpPr txBox="1"/>
          <p:nvPr/>
        </p:nvSpPr>
        <p:spPr>
          <a:xfrm>
            <a:off x="510133" y="4989253"/>
            <a:ext cx="4658215" cy="1477328"/>
          </a:xfrm>
          <a:prstGeom prst="rect">
            <a:avLst/>
          </a:prstGeom>
          <a:noFill/>
        </p:spPr>
        <p:txBody>
          <a:bodyPr wrap="square" rtlCol="0">
            <a:spAutoFit/>
          </a:bodyPr>
          <a:lstStyle/>
          <a:p>
            <a:r>
              <a:rPr lang="nl-NL" b="1" dirty="0"/>
              <a:t>Langs de hele kust </a:t>
            </a:r>
            <a:r>
              <a:rPr lang="nl-NL" dirty="0"/>
              <a:t>Burgerinitiatieven van Kustbeschermers</a:t>
            </a:r>
          </a:p>
          <a:p>
            <a:r>
              <a:rPr lang="nl-NL" b="1" dirty="0"/>
              <a:t>IN DE IJMOND:</a:t>
            </a:r>
            <a:br>
              <a:rPr lang="nl-NL" dirty="0"/>
            </a:br>
            <a:r>
              <a:rPr lang="nl-NL" b="1" dirty="0"/>
              <a:t>Actiegroep Kustbeschermers M-Kennemerland </a:t>
            </a:r>
            <a:r>
              <a:rPr lang="nl-NL" dirty="0"/>
              <a:t>(Wijk aan Zee, Heemskerk, Castricum)</a:t>
            </a:r>
          </a:p>
        </p:txBody>
      </p:sp>
    </p:spTree>
    <p:extLst>
      <p:ext uri="{BB962C8B-B14F-4D97-AF65-F5344CB8AC3E}">
        <p14:creationId xmlns:p14="http://schemas.microsoft.com/office/powerpoint/2010/main" val="20764070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838200" y="365125"/>
            <a:ext cx="10515600" cy="909493"/>
          </a:xfrm>
        </p:spPr>
        <p:txBody>
          <a:bodyPr>
            <a:normAutofit/>
          </a:bodyPr>
          <a:lstStyle/>
          <a:p>
            <a:r>
              <a:rPr lang="nl-NL" dirty="0"/>
              <a:t>Woonbehoeften in Wijk aan Zee</a:t>
            </a:r>
          </a:p>
        </p:txBody>
      </p:sp>
      <p:sp>
        <p:nvSpPr>
          <p:cNvPr id="6" name="Tekstvak 5"/>
          <p:cNvSpPr txBox="1"/>
          <p:nvPr/>
        </p:nvSpPr>
        <p:spPr>
          <a:xfrm>
            <a:off x="1001743" y="3333607"/>
            <a:ext cx="10474640" cy="3016210"/>
          </a:xfrm>
          <a:prstGeom prst="rect">
            <a:avLst/>
          </a:prstGeom>
          <a:noFill/>
        </p:spPr>
        <p:txBody>
          <a:bodyPr wrap="square" rtlCol="0">
            <a:spAutoFit/>
          </a:bodyPr>
          <a:lstStyle/>
          <a:p>
            <a:r>
              <a:rPr lang="nl-NL" sz="2800" b="1" dirty="0"/>
              <a:t>Bouwen naar de behoefte</a:t>
            </a:r>
          </a:p>
          <a:p>
            <a:endParaRPr lang="nl-NL" dirty="0"/>
          </a:p>
          <a:p>
            <a:pPr marL="285750" indent="-285750">
              <a:buFont typeface="Arial" panose="020B0604020202020204" pitchFamily="34" charset="0"/>
              <a:buChar char="•"/>
            </a:pPr>
            <a:r>
              <a:rPr lang="nl-NL" sz="2400" dirty="0"/>
              <a:t>Voor 50-plussers: Zij willen vooral laagbouw, dorpse karakter handhaven</a:t>
            </a:r>
          </a:p>
          <a:p>
            <a:pPr marL="285750" indent="-285750">
              <a:buFont typeface="Arial" panose="020B0604020202020204" pitchFamily="34" charset="0"/>
              <a:buChar char="•"/>
            </a:pPr>
            <a:endParaRPr lang="nl-NL" sz="2400" dirty="0"/>
          </a:p>
          <a:p>
            <a:pPr marL="285750" indent="-285750">
              <a:buFont typeface="Arial" panose="020B0604020202020204" pitchFamily="34" charset="0"/>
              <a:buChar char="•"/>
            </a:pPr>
            <a:r>
              <a:rPr lang="nl-NL" sz="2400" dirty="0"/>
              <a:t>Sociale huurwoningen : aantal moet op niveau blijven en niet verkopen of anderen verhuren</a:t>
            </a:r>
          </a:p>
          <a:p>
            <a:pPr marL="285750" indent="-285750">
              <a:buFont typeface="Arial" panose="020B0604020202020204" pitchFamily="34" charset="0"/>
              <a:buChar char="•"/>
            </a:pPr>
            <a:endParaRPr lang="nl-NL" sz="2400" dirty="0"/>
          </a:p>
          <a:p>
            <a:pPr marL="285750" indent="-285750">
              <a:buFont typeface="Arial" panose="020B0604020202020204" pitchFamily="34" charset="0"/>
              <a:buChar char="•"/>
            </a:pPr>
            <a:r>
              <a:rPr lang="nl-NL" sz="2400" dirty="0"/>
              <a:t>Jongeren willen goedkope alternatieve woonvormen</a:t>
            </a:r>
          </a:p>
        </p:txBody>
      </p:sp>
      <p:sp>
        <p:nvSpPr>
          <p:cNvPr id="7" name="Tekstvak 6"/>
          <p:cNvSpPr txBox="1"/>
          <p:nvPr/>
        </p:nvSpPr>
        <p:spPr>
          <a:xfrm>
            <a:off x="1001743" y="1350005"/>
            <a:ext cx="10474640" cy="1908215"/>
          </a:xfrm>
          <a:prstGeom prst="rect">
            <a:avLst/>
          </a:prstGeom>
          <a:noFill/>
        </p:spPr>
        <p:txBody>
          <a:bodyPr wrap="square" rtlCol="0">
            <a:spAutoFit/>
          </a:bodyPr>
          <a:lstStyle/>
          <a:p>
            <a:r>
              <a:rPr lang="nl-NL" sz="2800" b="1" dirty="0"/>
              <a:t>Bouwen om te wonen</a:t>
            </a:r>
            <a:r>
              <a:rPr lang="nl-NL" dirty="0"/>
              <a:t>.  </a:t>
            </a:r>
          </a:p>
          <a:p>
            <a:pPr marL="285750" indent="-285750">
              <a:buFont typeface="Arial" panose="020B0604020202020204" pitchFamily="34" charset="0"/>
              <a:buChar char="•"/>
            </a:pPr>
            <a:r>
              <a:rPr lang="nl-NL" sz="2400" dirty="0"/>
              <a:t>Wettelijke mogelijkheden uitzoeken om woonbeleid goed te regelen</a:t>
            </a:r>
            <a:br>
              <a:rPr lang="nl-NL" sz="2400" dirty="0"/>
            </a:br>
            <a:endParaRPr lang="nl-NL" sz="2400" dirty="0"/>
          </a:p>
          <a:p>
            <a:pPr marL="285750" indent="-285750">
              <a:buFont typeface="Arial" panose="020B0604020202020204" pitchFamily="34" charset="0"/>
              <a:buChar char="•"/>
            </a:pPr>
            <a:r>
              <a:rPr lang="nl-NL" sz="2400" dirty="0"/>
              <a:t>Woonhuizen niet gebruiken voor recreatieve doelen of  voor opsplitsing</a:t>
            </a:r>
          </a:p>
          <a:p>
            <a:endParaRPr lang="nl-NL" dirty="0"/>
          </a:p>
        </p:txBody>
      </p:sp>
    </p:spTree>
    <p:extLst>
      <p:ext uri="{BB962C8B-B14F-4D97-AF65-F5344CB8AC3E}">
        <p14:creationId xmlns:p14="http://schemas.microsoft.com/office/powerpoint/2010/main" val="39118895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3887" y="387971"/>
            <a:ext cx="3482009" cy="1026353"/>
          </a:xfrm>
        </p:spPr>
        <p:txBody>
          <a:bodyPr/>
          <a:lstStyle/>
          <a:p>
            <a:r>
              <a:rPr lang="nl-NL" b="1" dirty="0"/>
              <a:t>Alternatieven :</a:t>
            </a:r>
          </a:p>
        </p:txBody>
      </p:sp>
      <p:sp>
        <p:nvSpPr>
          <p:cNvPr id="3" name="Tijdelijke aanduiding voor inhoud 2"/>
          <p:cNvSpPr>
            <a:spLocks noGrp="1"/>
          </p:cNvSpPr>
          <p:nvPr>
            <p:ph idx="1"/>
          </p:nvPr>
        </p:nvSpPr>
        <p:spPr>
          <a:xfrm>
            <a:off x="573157" y="1690688"/>
            <a:ext cx="5085522" cy="4351338"/>
          </a:xfrm>
        </p:spPr>
        <p:txBody>
          <a:bodyPr>
            <a:normAutofit fontScale="92500" lnSpcReduction="20000"/>
          </a:bodyPr>
          <a:lstStyle/>
          <a:p>
            <a:r>
              <a:rPr lang="nl-NL" dirty="0" err="1"/>
              <a:t>Rea</a:t>
            </a:r>
            <a:r>
              <a:rPr lang="nl-NL" dirty="0"/>
              <a:t>-college verbouwen tot appartementen voor 55-plussers. </a:t>
            </a:r>
          </a:p>
          <a:p>
            <a:pPr marL="0" indent="0">
              <a:buNone/>
            </a:pPr>
            <a:br>
              <a:rPr lang="nl-NL" dirty="0"/>
            </a:br>
            <a:endParaRPr lang="nl-NL" dirty="0"/>
          </a:p>
          <a:p>
            <a:r>
              <a:rPr lang="nl-NL" dirty="0"/>
              <a:t>In het </a:t>
            </a:r>
            <a:r>
              <a:rPr lang="nl-NL" dirty="0" err="1"/>
              <a:t>Heliomare</a:t>
            </a:r>
            <a:r>
              <a:rPr lang="nl-NL" dirty="0"/>
              <a:t> gebied ruimte voor aard/duinwoningen </a:t>
            </a:r>
            <a:br>
              <a:rPr lang="nl-NL" dirty="0"/>
            </a:br>
            <a:endParaRPr lang="nl-NL" dirty="0"/>
          </a:p>
          <a:p>
            <a:r>
              <a:rPr lang="nl-NL" dirty="0"/>
              <a:t>Tiny house </a:t>
            </a:r>
            <a:r>
              <a:rPr lang="nl-NL" dirty="0" err="1"/>
              <a:t>village</a:t>
            </a:r>
            <a:r>
              <a:rPr lang="nl-NL" dirty="0"/>
              <a:t> (jongeren)</a:t>
            </a:r>
            <a:br>
              <a:rPr lang="nl-NL" dirty="0"/>
            </a:br>
            <a:endParaRPr lang="nl-NL" dirty="0"/>
          </a:p>
          <a:p>
            <a:r>
              <a:rPr lang="nl-NL" dirty="0"/>
              <a:t>Geen nieuwe </a:t>
            </a:r>
            <a:r>
              <a:rPr lang="nl-NL" dirty="0" err="1"/>
              <a:t>toeristenaccomodaties</a:t>
            </a:r>
            <a:r>
              <a:rPr lang="nl-NL" dirty="0"/>
              <a:t>, maar sociale huurwoningen</a:t>
            </a:r>
          </a:p>
          <a:p>
            <a:pPr marL="0" indent="0">
              <a:buNone/>
            </a:pPr>
            <a:endParaRPr lang="nl-NL" dirty="0"/>
          </a:p>
        </p:txBody>
      </p:sp>
      <p:pic>
        <p:nvPicPr>
          <p:cNvPr id="4" name="Afbeelding 3"/>
          <p:cNvPicPr>
            <a:picLocks noChangeAspect="1"/>
          </p:cNvPicPr>
          <p:nvPr/>
        </p:nvPicPr>
        <p:blipFill rotWithShape="1">
          <a:blip r:embed="rId2">
            <a:extLst>
              <a:ext uri="{28A0092B-C50C-407E-A947-70E740481C1C}">
                <a14:useLocalDpi xmlns:a14="http://schemas.microsoft.com/office/drawing/2010/main" val="0"/>
              </a:ext>
            </a:extLst>
          </a:blip>
          <a:srcRect l="39486" t="-3750" r="-816" b="18171"/>
          <a:stretch/>
        </p:blipFill>
        <p:spPr>
          <a:xfrm>
            <a:off x="8521149" y="0"/>
            <a:ext cx="3392556" cy="3159924"/>
          </a:xfrm>
          <a:prstGeom prst="rect">
            <a:avLst/>
          </a:prstGeom>
        </p:spPr>
      </p:pic>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4053" y="2509616"/>
            <a:ext cx="3657600" cy="2441448"/>
          </a:xfrm>
          <a:prstGeom prst="rect">
            <a:avLst/>
          </a:prstGeom>
        </p:spPr>
      </p:pic>
      <p:pic>
        <p:nvPicPr>
          <p:cNvPr id="6" name="Afbeelding 5"/>
          <p:cNvPicPr>
            <a:picLocks noChangeAspect="1"/>
          </p:cNvPicPr>
          <p:nvPr/>
        </p:nvPicPr>
        <p:blipFill rotWithShape="1">
          <a:blip r:embed="rId4">
            <a:extLst>
              <a:ext uri="{28A0092B-C50C-407E-A947-70E740481C1C}">
                <a14:useLocalDpi xmlns:a14="http://schemas.microsoft.com/office/drawing/2010/main" val="0"/>
              </a:ext>
            </a:extLst>
          </a:blip>
          <a:srcRect t="6110" r="67884"/>
          <a:stretch/>
        </p:blipFill>
        <p:spPr>
          <a:xfrm>
            <a:off x="5175596" y="4765534"/>
            <a:ext cx="2808218" cy="1761783"/>
          </a:xfrm>
          <a:prstGeom prst="rect">
            <a:avLst/>
          </a:prstGeom>
        </p:spPr>
      </p:pic>
    </p:spTree>
    <p:extLst>
      <p:ext uri="{BB962C8B-B14F-4D97-AF65-F5344CB8AC3E}">
        <p14:creationId xmlns:p14="http://schemas.microsoft.com/office/powerpoint/2010/main" val="29921715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Het strand </a:t>
            </a:r>
            <a:r>
              <a:rPr lang="nl-NL" dirty="0"/>
              <a:t>: werken aan zonering van functies</a:t>
            </a:r>
            <a:br>
              <a:rPr lang="nl-NL" dirty="0"/>
            </a:br>
            <a:r>
              <a:rPr lang="nl-NL" dirty="0"/>
              <a:t>in regionaal verband</a:t>
            </a:r>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68477" y="1891887"/>
            <a:ext cx="5232293" cy="3568008"/>
          </a:xfrm>
        </p:spPr>
      </p:pic>
      <p:pic>
        <p:nvPicPr>
          <p:cNvPr id="5" name="Afbeelding 4"/>
          <p:cNvPicPr>
            <a:picLocks noChangeAspect="1"/>
          </p:cNvPicPr>
          <p:nvPr/>
        </p:nvPicPr>
        <p:blipFill rotWithShape="1">
          <a:blip r:embed="rId3">
            <a:extLst>
              <a:ext uri="{28A0092B-C50C-407E-A947-70E740481C1C}">
                <a14:useLocalDpi xmlns:a14="http://schemas.microsoft.com/office/drawing/2010/main" val="0"/>
              </a:ext>
            </a:extLst>
          </a:blip>
          <a:srcRect l="12718" t="-44" r="10652" b="11463"/>
          <a:stretch/>
        </p:blipFill>
        <p:spPr>
          <a:xfrm>
            <a:off x="838200" y="2007600"/>
            <a:ext cx="5314122" cy="3452295"/>
          </a:xfrm>
          <a:prstGeom prst="rect">
            <a:avLst/>
          </a:prstGeom>
        </p:spPr>
      </p:pic>
    </p:spTree>
    <p:extLst>
      <p:ext uri="{BB962C8B-B14F-4D97-AF65-F5344CB8AC3E}">
        <p14:creationId xmlns:p14="http://schemas.microsoft.com/office/powerpoint/2010/main" val="30590004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1000" y="322384"/>
            <a:ext cx="3733800" cy="1298598"/>
          </a:xfrm>
        </p:spPr>
        <p:txBody>
          <a:bodyPr/>
          <a:lstStyle/>
          <a:p>
            <a:r>
              <a:rPr lang="nl-NL" b="1" dirty="0"/>
              <a:t>Strandhuisjes</a:t>
            </a:r>
          </a:p>
        </p:txBody>
      </p:sp>
      <p:sp>
        <p:nvSpPr>
          <p:cNvPr id="4" name="Rechthoek 3"/>
          <p:cNvSpPr/>
          <p:nvPr/>
        </p:nvSpPr>
        <p:spPr>
          <a:xfrm>
            <a:off x="381000" y="1603351"/>
            <a:ext cx="5715000" cy="1846659"/>
          </a:xfrm>
          <a:prstGeom prst="rect">
            <a:avLst/>
          </a:prstGeom>
        </p:spPr>
        <p:txBody>
          <a:bodyPr wrap="square">
            <a:spAutoFit/>
          </a:bodyPr>
          <a:lstStyle/>
          <a:p>
            <a:r>
              <a:rPr lang="nl-NL" sz="2400" dirty="0">
                <a:effectLst/>
              </a:rPr>
              <a:t>openbare strand niet verder verkleinen</a:t>
            </a:r>
            <a:br>
              <a:rPr lang="nl-NL" dirty="0">
                <a:effectLst/>
                <a:latin typeface="Arial" panose="020B0604020202020204" pitchFamily="34" charset="0"/>
              </a:rPr>
            </a:br>
            <a:br>
              <a:rPr lang="nl-NL" dirty="0">
                <a:effectLst/>
                <a:latin typeface="Arial" panose="020B0604020202020204" pitchFamily="34" charset="0"/>
              </a:rPr>
            </a:br>
            <a:r>
              <a:rPr lang="nl-NL" sz="2400" dirty="0">
                <a:effectLst/>
              </a:rPr>
              <a:t>het strand wordt steeds intensiever gebruikt door auto’s en andere voertuigen, waardoor de rust op het strand verdwijnt.</a:t>
            </a:r>
          </a:p>
        </p:txBody>
      </p:sp>
      <p:pic>
        <p:nvPicPr>
          <p:cNvPr id="5" name="Afbeelding 4"/>
          <p:cNvPicPr>
            <a:picLocks noChangeAspect="1"/>
          </p:cNvPicPr>
          <p:nvPr/>
        </p:nvPicPr>
        <p:blipFill rotWithShape="1">
          <a:blip r:embed="rId2">
            <a:extLst>
              <a:ext uri="{28A0092B-C50C-407E-A947-70E740481C1C}">
                <a14:useLocalDpi xmlns:a14="http://schemas.microsoft.com/office/drawing/2010/main" val="0"/>
              </a:ext>
            </a:extLst>
          </a:blip>
          <a:srcRect l="30131" t="-1554"/>
          <a:stretch/>
        </p:blipFill>
        <p:spPr>
          <a:xfrm>
            <a:off x="2486137" y="3701482"/>
            <a:ext cx="3257325" cy="3155114"/>
          </a:xfrm>
          <a:prstGeom prst="rect">
            <a:avLst/>
          </a:prstGeom>
        </p:spPr>
      </p:pic>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736" y="5279039"/>
            <a:ext cx="1950720" cy="1463040"/>
          </a:xfrm>
          <a:prstGeom prst="rect">
            <a:avLst/>
          </a:prstGeom>
        </p:spPr>
      </p:pic>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4223" y="3284721"/>
            <a:ext cx="4762500" cy="3571875"/>
          </a:xfrm>
          <a:prstGeom prst="rect">
            <a:avLst/>
          </a:prstGeom>
        </p:spPr>
      </p:pic>
      <p:pic>
        <p:nvPicPr>
          <p:cNvPr id="9" name="Afbeelding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75456" y="129422"/>
            <a:ext cx="5653143" cy="2983120"/>
          </a:xfrm>
          <a:prstGeom prst="rect">
            <a:avLst/>
          </a:prstGeom>
        </p:spPr>
      </p:pic>
      <p:grpSp>
        <p:nvGrpSpPr>
          <p:cNvPr id="15" name="Groep 14"/>
          <p:cNvGrpSpPr/>
          <p:nvPr/>
        </p:nvGrpSpPr>
        <p:grpSpPr>
          <a:xfrm>
            <a:off x="1400312" y="4294445"/>
            <a:ext cx="9750287" cy="1842052"/>
            <a:chOff x="1400312" y="4294445"/>
            <a:chExt cx="9750287" cy="1842052"/>
          </a:xfrm>
        </p:grpSpPr>
        <p:sp>
          <p:nvSpPr>
            <p:cNvPr id="13" name="Rechthoek: afgeronde hoeken 12"/>
            <p:cNvSpPr/>
            <p:nvPr/>
          </p:nvSpPr>
          <p:spPr>
            <a:xfrm>
              <a:off x="1400312" y="4294445"/>
              <a:ext cx="9750287" cy="18420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Tekstvak 13"/>
            <p:cNvSpPr txBox="1"/>
            <p:nvPr/>
          </p:nvSpPr>
          <p:spPr>
            <a:xfrm>
              <a:off x="1758873" y="4631913"/>
              <a:ext cx="9033164" cy="1354217"/>
            </a:xfrm>
            <a:prstGeom prst="rect">
              <a:avLst/>
            </a:prstGeom>
            <a:noFill/>
          </p:spPr>
          <p:txBody>
            <a:bodyPr wrap="square" rtlCol="0">
              <a:spAutoFit/>
            </a:bodyPr>
            <a:lstStyle/>
            <a:p>
              <a:r>
                <a:rPr lang="nl-NL" sz="3200" dirty="0"/>
                <a:t>Vlonders van de strandhuisjes niet vergroten van 45 m2 naar 70 m2, geen dubbel rijen meer</a:t>
              </a:r>
            </a:p>
            <a:p>
              <a:pPr marL="285750" indent="-285750">
                <a:buFont typeface="Arial" panose="020B0604020202020204" pitchFamily="34" charset="0"/>
                <a:buChar char="•"/>
              </a:pPr>
              <a:endParaRPr lang="nl-NL" dirty="0"/>
            </a:p>
          </p:txBody>
        </p:sp>
      </p:grpSp>
    </p:spTree>
    <p:extLst>
      <p:ext uri="{BB962C8B-B14F-4D97-AF65-F5344CB8AC3E}">
        <p14:creationId xmlns:p14="http://schemas.microsoft.com/office/powerpoint/2010/main" val="2268008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25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750" fill="hold"/>
                                        <p:tgtEl>
                                          <p:spTgt spid="15"/>
                                        </p:tgtEl>
                                        <p:attrNameLst>
                                          <p:attrName>ppt_x</p:attrName>
                                        </p:attrNameLst>
                                      </p:cBhvr>
                                      <p:tavLst>
                                        <p:tav tm="0">
                                          <p:val>
                                            <p:strVal val="#ppt_x"/>
                                          </p:val>
                                        </p:tav>
                                        <p:tav tm="100000">
                                          <p:val>
                                            <p:strVal val="#ppt_x"/>
                                          </p:val>
                                        </p:tav>
                                      </p:tavLst>
                                    </p:anim>
                                    <p:anim calcmode="lin" valueType="num">
                                      <p:cBhvr additive="base">
                                        <p:cTn id="8" dur="75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3483005" y="1259081"/>
            <a:ext cx="3800061" cy="646331"/>
          </a:xfrm>
          <a:prstGeom prst="rect">
            <a:avLst/>
          </a:prstGeom>
        </p:spPr>
        <p:txBody>
          <a:bodyPr wrap="square">
            <a:spAutoFit/>
          </a:bodyPr>
          <a:lstStyle/>
          <a:p>
            <a:r>
              <a:rPr lang="nl-NL" b="1" dirty="0"/>
              <a:t>DORP in de duinen of STAD aan Zee?</a:t>
            </a:r>
          </a:p>
          <a:p>
            <a:endParaRPr lang="nl-NL" dirty="0"/>
          </a:p>
        </p:txBody>
      </p:sp>
      <p:sp>
        <p:nvSpPr>
          <p:cNvPr id="4" name="Tekstvak 3"/>
          <p:cNvSpPr txBox="1"/>
          <p:nvPr/>
        </p:nvSpPr>
        <p:spPr>
          <a:xfrm>
            <a:off x="3103149" y="489640"/>
            <a:ext cx="5012911" cy="769441"/>
          </a:xfrm>
          <a:prstGeom prst="rect">
            <a:avLst/>
          </a:prstGeom>
          <a:noFill/>
        </p:spPr>
        <p:txBody>
          <a:bodyPr wrap="none" rtlCol="0">
            <a:spAutoFit/>
          </a:bodyPr>
          <a:lstStyle/>
          <a:p>
            <a:r>
              <a:rPr lang="nl-NL" sz="4400" b="1" dirty="0"/>
              <a:t> Rust voor onze kust </a:t>
            </a:r>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5008" y="1905412"/>
            <a:ext cx="6986053" cy="4506004"/>
          </a:xfrm>
          <a:prstGeom prst="rect">
            <a:avLst/>
          </a:prstGeom>
        </p:spPr>
      </p:pic>
      <p:sp>
        <p:nvSpPr>
          <p:cNvPr id="7" name="Titel 1"/>
          <p:cNvSpPr txBox="1">
            <a:spLocks/>
          </p:cNvSpPr>
          <p:nvPr/>
        </p:nvSpPr>
        <p:spPr>
          <a:xfrm>
            <a:off x="6169883" y="1905412"/>
            <a:ext cx="5814391" cy="1325563"/>
          </a:xfrm>
          <a:prstGeom prst="rect">
            <a:avLst/>
          </a:prstGeom>
          <a:solidFill>
            <a:schemeClr val="tx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dirty="0"/>
              <a:t> Politici, doen jullie mee?</a:t>
            </a:r>
          </a:p>
        </p:txBody>
      </p:sp>
      <p:sp>
        <p:nvSpPr>
          <p:cNvPr id="2" name="Tekstvak 1"/>
          <p:cNvSpPr txBox="1"/>
          <p:nvPr/>
        </p:nvSpPr>
        <p:spPr>
          <a:xfrm>
            <a:off x="9145824" y="3650794"/>
            <a:ext cx="2663687" cy="2739211"/>
          </a:xfrm>
          <a:prstGeom prst="rect">
            <a:avLst/>
          </a:prstGeom>
          <a:solidFill>
            <a:schemeClr val="bg2"/>
          </a:solidFill>
        </p:spPr>
        <p:txBody>
          <a:bodyPr wrap="square" rtlCol="0">
            <a:spAutoFit/>
          </a:bodyPr>
          <a:lstStyle/>
          <a:p>
            <a:r>
              <a:rPr lang="nl-NL" dirty="0"/>
              <a:t> </a:t>
            </a:r>
            <a:endParaRPr lang="nl-NL" b="1" dirty="0"/>
          </a:p>
          <a:p>
            <a:r>
              <a:rPr lang="nl-NL" b="1" dirty="0"/>
              <a:t>  hartelijk welkom op</a:t>
            </a:r>
          </a:p>
          <a:p>
            <a:r>
              <a:rPr lang="nl-NL" b="1" dirty="0"/>
              <a:t> </a:t>
            </a:r>
            <a:endParaRPr lang="nl-NL" dirty="0"/>
          </a:p>
          <a:p>
            <a:r>
              <a:rPr lang="nl-NL" b="1" dirty="0"/>
              <a:t>  12 maart Wijk aan Zee</a:t>
            </a:r>
            <a:br>
              <a:rPr lang="nl-NL" b="1" dirty="0"/>
            </a:br>
            <a:endParaRPr lang="nl-NL" b="1" dirty="0"/>
          </a:p>
          <a:p>
            <a:endParaRPr lang="nl-NL" dirty="0"/>
          </a:p>
          <a:p>
            <a:pPr algn="ctr"/>
            <a:r>
              <a:rPr lang="nl-NL" sz="3200" b="1" dirty="0"/>
              <a:t> Kies bewust voor de Kust </a:t>
            </a:r>
          </a:p>
        </p:txBody>
      </p:sp>
    </p:spTree>
    <p:extLst>
      <p:ext uri="{BB962C8B-B14F-4D97-AF65-F5344CB8AC3E}">
        <p14:creationId xmlns:p14="http://schemas.microsoft.com/office/powerpoint/2010/main" val="387286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2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ppt_x"/>
                                          </p:val>
                                        </p:tav>
                                        <p:tav tm="100000">
                                          <p:val>
                                            <p:strVal val="#ppt_x"/>
                                          </p:val>
                                        </p:tav>
                                      </p:tavLst>
                                    </p:anim>
                                    <p:anim calcmode="lin" valueType="num">
                                      <p:cBhvr additive="base">
                                        <p:cTn id="8" dur="75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42410" y="92618"/>
            <a:ext cx="10515600" cy="1325563"/>
          </a:xfrm>
        </p:spPr>
        <p:txBody>
          <a:bodyPr/>
          <a:lstStyle/>
          <a:p>
            <a:r>
              <a:rPr lang="nl-NL" b="1" dirty="0"/>
              <a:t>Alliantie  Bescherm de kust</a:t>
            </a:r>
          </a:p>
        </p:txBody>
      </p:sp>
      <p:sp>
        <p:nvSpPr>
          <p:cNvPr id="3" name="Tekstvak 2"/>
          <p:cNvSpPr txBox="1"/>
          <p:nvPr/>
        </p:nvSpPr>
        <p:spPr>
          <a:xfrm>
            <a:off x="838200" y="1418181"/>
            <a:ext cx="4772891" cy="3693319"/>
          </a:xfrm>
          <a:prstGeom prst="rect">
            <a:avLst/>
          </a:prstGeom>
          <a:noFill/>
        </p:spPr>
        <p:txBody>
          <a:bodyPr wrap="square" rtlCol="0">
            <a:spAutoFit/>
          </a:bodyPr>
          <a:lstStyle/>
          <a:p>
            <a:pPr marL="571500" indent="-571500">
              <a:lnSpc>
                <a:spcPct val="150000"/>
              </a:lnSpc>
              <a:buFont typeface="Arial" panose="020B0604020202020204" pitchFamily="34" charset="0"/>
              <a:buChar char="•"/>
            </a:pPr>
            <a:r>
              <a:rPr lang="nl-NL" dirty="0"/>
              <a:t>Natuurmonumenten, </a:t>
            </a:r>
          </a:p>
          <a:p>
            <a:pPr marL="571500" indent="-571500">
              <a:lnSpc>
                <a:spcPct val="150000"/>
              </a:lnSpc>
              <a:buFont typeface="Arial" panose="020B0604020202020204" pitchFamily="34" charset="0"/>
              <a:buChar char="•"/>
            </a:pPr>
            <a:r>
              <a:rPr lang="nl-NL" dirty="0"/>
              <a:t>Natuur en Milieufederatie Zuid-Holland,</a:t>
            </a:r>
          </a:p>
          <a:p>
            <a:pPr marL="571500" indent="-571500">
              <a:lnSpc>
                <a:spcPct val="150000"/>
              </a:lnSpc>
              <a:buFont typeface="Arial" panose="020B0604020202020204" pitchFamily="34" charset="0"/>
              <a:buChar char="•"/>
            </a:pPr>
            <a:r>
              <a:rPr lang="nl-NL" dirty="0"/>
              <a:t>Zeeuwse Milieufederatie, </a:t>
            </a:r>
          </a:p>
          <a:p>
            <a:pPr marL="571500" indent="-571500">
              <a:lnSpc>
                <a:spcPct val="150000"/>
              </a:lnSpc>
              <a:buFont typeface="Arial" panose="020B0604020202020204" pitchFamily="34" charset="0"/>
              <a:buChar char="•"/>
            </a:pPr>
            <a:r>
              <a:rPr lang="nl-NL" dirty="0"/>
              <a:t>Het Zeeuws Landschap, </a:t>
            </a:r>
          </a:p>
          <a:p>
            <a:pPr marL="571500" indent="-571500">
              <a:lnSpc>
                <a:spcPct val="150000"/>
              </a:lnSpc>
              <a:buFont typeface="Arial" panose="020B0604020202020204" pitchFamily="34" charset="0"/>
              <a:buChar char="•"/>
            </a:pPr>
            <a:r>
              <a:rPr lang="nl-NL" dirty="0"/>
              <a:t>Zuid-Hollands Landschap, </a:t>
            </a:r>
          </a:p>
          <a:p>
            <a:pPr marL="571500" indent="-571500">
              <a:lnSpc>
                <a:spcPct val="150000"/>
              </a:lnSpc>
              <a:buFont typeface="Arial" panose="020B0604020202020204" pitchFamily="34" charset="0"/>
              <a:buChar char="•"/>
            </a:pPr>
            <a:r>
              <a:rPr lang="nl-NL" dirty="0"/>
              <a:t>Landschap Noord-Holland, </a:t>
            </a:r>
          </a:p>
          <a:p>
            <a:pPr marL="571500" indent="-571500">
              <a:lnSpc>
                <a:spcPct val="150000"/>
              </a:lnSpc>
              <a:buFont typeface="Arial" panose="020B0604020202020204" pitchFamily="34" charset="0"/>
              <a:buChar char="•"/>
            </a:pPr>
            <a:r>
              <a:rPr lang="nl-NL" dirty="0"/>
              <a:t>Natuur en Milieufederatie Noord-Holland </a:t>
            </a:r>
          </a:p>
          <a:p>
            <a:pPr marL="571500" indent="-571500">
              <a:lnSpc>
                <a:spcPct val="150000"/>
              </a:lnSpc>
              <a:buFont typeface="Arial" panose="020B0604020202020204" pitchFamily="34" charset="0"/>
              <a:buChar char="•"/>
            </a:pPr>
            <a:r>
              <a:rPr lang="nl-NL" dirty="0"/>
              <a:t>Stichting Duinbehoud</a:t>
            </a:r>
          </a:p>
          <a:p>
            <a:endParaRPr lang="nl-NL" dirty="0"/>
          </a:p>
        </p:txBody>
      </p:sp>
      <p:sp>
        <p:nvSpPr>
          <p:cNvPr id="4" name="Rechthoek 3"/>
          <p:cNvSpPr/>
          <p:nvPr/>
        </p:nvSpPr>
        <p:spPr>
          <a:xfrm>
            <a:off x="5895108" y="1286889"/>
            <a:ext cx="6061364" cy="4801314"/>
          </a:xfrm>
          <a:prstGeom prst="rect">
            <a:avLst/>
          </a:prstGeom>
        </p:spPr>
        <p:txBody>
          <a:bodyPr wrap="square">
            <a:spAutoFit/>
          </a:bodyPr>
          <a:lstStyle/>
          <a:p>
            <a:r>
              <a:rPr lang="nl-NL" b="1" dirty="0"/>
              <a:t>Inmiddels hebben zich nog meer organisaties aangesloten </a:t>
            </a:r>
            <a:r>
              <a:rPr lang="nl-NL" dirty="0"/>
              <a:t>:</a:t>
            </a:r>
            <a:br>
              <a:rPr lang="nl-NL" dirty="0"/>
            </a:br>
            <a:endParaRPr lang="nl-NL" dirty="0"/>
          </a:p>
          <a:p>
            <a:pPr lvl="1">
              <a:lnSpc>
                <a:spcPct val="150000"/>
              </a:lnSpc>
              <a:buFont typeface="Arial" panose="020B0604020202020204" pitchFamily="34" charset="0"/>
              <a:buChar char="•"/>
            </a:pPr>
            <a:r>
              <a:rPr lang="nl-NL" dirty="0"/>
              <a:t>Wereld Natuur Fonds</a:t>
            </a:r>
          </a:p>
          <a:p>
            <a:pPr lvl="1">
              <a:lnSpc>
                <a:spcPct val="150000"/>
              </a:lnSpc>
              <a:buFont typeface="Arial" panose="020B0604020202020204" pitchFamily="34" charset="0"/>
              <a:buChar char="•"/>
            </a:pPr>
            <a:r>
              <a:rPr lang="nl-NL" dirty="0"/>
              <a:t>De Waddenvereniging</a:t>
            </a:r>
          </a:p>
          <a:p>
            <a:pPr lvl="1">
              <a:lnSpc>
                <a:spcPct val="150000"/>
              </a:lnSpc>
              <a:buFont typeface="Arial" panose="020B0604020202020204" pitchFamily="34" charset="0"/>
              <a:buChar char="•"/>
            </a:pPr>
            <a:r>
              <a:rPr lang="nl-NL" dirty="0" err="1"/>
              <a:t>LandschappenNL</a:t>
            </a:r>
            <a:endParaRPr lang="nl-NL" dirty="0"/>
          </a:p>
          <a:p>
            <a:pPr lvl="1">
              <a:lnSpc>
                <a:spcPct val="150000"/>
              </a:lnSpc>
              <a:buFont typeface="Arial" panose="020B0604020202020204" pitchFamily="34" charset="0"/>
              <a:buChar char="•"/>
            </a:pPr>
            <a:r>
              <a:rPr lang="nl-NL" dirty="0"/>
              <a:t>Landschap Noord-Holland</a:t>
            </a:r>
          </a:p>
          <a:p>
            <a:pPr lvl="1">
              <a:lnSpc>
                <a:spcPct val="150000"/>
              </a:lnSpc>
              <a:buFont typeface="Arial" panose="020B0604020202020204" pitchFamily="34" charset="0"/>
              <a:buChar char="•"/>
            </a:pPr>
            <a:r>
              <a:rPr lang="nl-NL" dirty="0"/>
              <a:t>Vogelbescherming Nederland</a:t>
            </a:r>
          </a:p>
          <a:p>
            <a:pPr lvl="1">
              <a:lnSpc>
                <a:spcPct val="150000"/>
              </a:lnSpc>
              <a:buFont typeface="Arial" panose="020B0604020202020204" pitchFamily="34" charset="0"/>
              <a:buChar char="•"/>
            </a:pPr>
            <a:r>
              <a:rPr lang="nl-NL" dirty="0"/>
              <a:t>Vereniging Kust &amp; Zee</a:t>
            </a:r>
          </a:p>
          <a:p>
            <a:pPr lvl="1">
              <a:lnSpc>
                <a:spcPct val="150000"/>
              </a:lnSpc>
              <a:buFont typeface="Arial" panose="020B0604020202020204" pitchFamily="34" charset="0"/>
              <a:buChar char="•"/>
            </a:pPr>
            <a:r>
              <a:rPr lang="nl-NL" dirty="0"/>
              <a:t>Stichting De Noordzee</a:t>
            </a:r>
          </a:p>
          <a:p>
            <a:pPr lvl="1">
              <a:lnSpc>
                <a:spcPct val="150000"/>
              </a:lnSpc>
              <a:buFont typeface="Arial" panose="020B0604020202020204" pitchFamily="34" charset="0"/>
              <a:buChar char="•"/>
            </a:pPr>
            <a:r>
              <a:rPr lang="nl-NL" dirty="0"/>
              <a:t>Natuur en Milieufederatie Noord-Holland</a:t>
            </a:r>
          </a:p>
          <a:p>
            <a:pPr lvl="1">
              <a:lnSpc>
                <a:spcPct val="150000"/>
              </a:lnSpc>
              <a:buFont typeface="Arial" panose="020B0604020202020204" pitchFamily="34" charset="0"/>
              <a:buChar char="•"/>
            </a:pPr>
            <a:r>
              <a:rPr lang="nl-NL" dirty="0"/>
              <a:t>Milieufederatie Friesland</a:t>
            </a:r>
          </a:p>
          <a:p>
            <a:pPr lvl="1">
              <a:lnSpc>
                <a:spcPct val="150000"/>
              </a:lnSpc>
              <a:buFont typeface="Arial" panose="020B0604020202020204" pitchFamily="34" charset="0"/>
              <a:buChar char="•"/>
            </a:pPr>
            <a:r>
              <a:rPr lang="nl-NL" dirty="0"/>
              <a:t>Natuur en Milieufederatie Groningen</a:t>
            </a:r>
          </a:p>
        </p:txBody>
      </p:sp>
    </p:spTree>
    <p:extLst>
      <p:ext uri="{BB962C8B-B14F-4D97-AF65-F5344CB8AC3E}">
        <p14:creationId xmlns:p14="http://schemas.microsoft.com/office/powerpoint/2010/main" val="1608125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855304" y="1279697"/>
            <a:ext cx="9581322" cy="1015663"/>
          </a:xfrm>
          <a:prstGeom prst="rect">
            <a:avLst/>
          </a:prstGeom>
          <a:noFill/>
        </p:spPr>
        <p:txBody>
          <a:bodyPr wrap="square" rtlCol="0">
            <a:spAutoFit/>
          </a:bodyPr>
          <a:lstStyle/>
          <a:p>
            <a:r>
              <a:rPr lang="nl-NL" dirty="0"/>
              <a:t>Minister trekt maatregel van dec. in en werkt aan een </a:t>
            </a:r>
            <a:r>
              <a:rPr lang="nl-NL" sz="2400" b="1" dirty="0"/>
              <a:t>Kustpact</a:t>
            </a:r>
            <a:r>
              <a:rPr lang="nl-NL" dirty="0"/>
              <a:t>  overeen met belanghebbenden, waarin wordt aangegeven op welke plaatsen wel en waar niet nieuwe recreatieve bouwprojecten mogen worden gestart.</a:t>
            </a:r>
          </a:p>
        </p:txBody>
      </p:sp>
      <p:sp>
        <p:nvSpPr>
          <p:cNvPr id="8" name="Tekstvak 7"/>
          <p:cNvSpPr txBox="1"/>
          <p:nvPr/>
        </p:nvSpPr>
        <p:spPr>
          <a:xfrm>
            <a:off x="7752522" y="2295360"/>
            <a:ext cx="3140765" cy="2031325"/>
          </a:xfrm>
          <a:prstGeom prst="rect">
            <a:avLst/>
          </a:prstGeom>
          <a:solidFill>
            <a:schemeClr val="bg2"/>
          </a:solidFill>
        </p:spPr>
        <p:txBody>
          <a:bodyPr wrap="square" rtlCol="0">
            <a:spAutoFit/>
          </a:bodyPr>
          <a:lstStyle/>
          <a:p>
            <a:pPr marL="285750" indent="-285750">
              <a:buFont typeface="Arial" panose="020B0604020202020204" pitchFamily="34" charset="0"/>
              <a:buChar char="•"/>
            </a:pPr>
            <a:r>
              <a:rPr lang="nl-NL" dirty="0"/>
              <a:t>Overheden</a:t>
            </a:r>
          </a:p>
          <a:p>
            <a:pPr marL="285750" indent="-285750">
              <a:buFont typeface="Arial" panose="020B0604020202020204" pitchFamily="34" charset="0"/>
              <a:buChar char="•"/>
            </a:pPr>
            <a:r>
              <a:rPr lang="nl-NL" dirty="0"/>
              <a:t>Waterschappen</a:t>
            </a:r>
          </a:p>
          <a:p>
            <a:pPr marL="285750" indent="-285750">
              <a:buFont typeface="Arial" panose="020B0604020202020204" pitchFamily="34" charset="0"/>
              <a:buChar char="•"/>
            </a:pPr>
            <a:r>
              <a:rPr lang="nl-NL" dirty="0"/>
              <a:t>Provincies</a:t>
            </a:r>
          </a:p>
          <a:p>
            <a:pPr marL="285750" indent="-285750">
              <a:buFont typeface="Arial" panose="020B0604020202020204" pitchFamily="34" charset="0"/>
              <a:buChar char="•"/>
            </a:pPr>
            <a:r>
              <a:rPr lang="nl-NL" dirty="0"/>
              <a:t>Gemeenten</a:t>
            </a:r>
          </a:p>
          <a:p>
            <a:pPr marL="285750" indent="-285750">
              <a:buFont typeface="Arial" panose="020B0604020202020204" pitchFamily="34" charset="0"/>
              <a:buChar char="•"/>
            </a:pPr>
            <a:r>
              <a:rPr lang="nl-NL" dirty="0"/>
              <a:t>Alliantie Bescherm de kust: natuurorganisaties</a:t>
            </a:r>
          </a:p>
          <a:p>
            <a:endParaRPr lang="nl-NL" dirty="0"/>
          </a:p>
        </p:txBody>
      </p:sp>
      <p:grpSp>
        <p:nvGrpSpPr>
          <p:cNvPr id="15" name="Groep 14"/>
          <p:cNvGrpSpPr/>
          <p:nvPr/>
        </p:nvGrpSpPr>
        <p:grpSpPr>
          <a:xfrm>
            <a:off x="384314" y="4311141"/>
            <a:ext cx="1470990" cy="1305489"/>
            <a:chOff x="675861" y="5030062"/>
            <a:chExt cx="1378226" cy="1145450"/>
          </a:xfrm>
        </p:grpSpPr>
        <p:sp>
          <p:nvSpPr>
            <p:cNvPr id="9" name="Pijl: rechts 8"/>
            <p:cNvSpPr/>
            <p:nvPr/>
          </p:nvSpPr>
          <p:spPr>
            <a:xfrm>
              <a:off x="675861" y="5030062"/>
              <a:ext cx="1378226" cy="11454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ekstvak 9"/>
            <p:cNvSpPr txBox="1"/>
            <p:nvPr/>
          </p:nvSpPr>
          <p:spPr>
            <a:xfrm>
              <a:off x="675861" y="5279622"/>
              <a:ext cx="808382" cy="567098"/>
            </a:xfrm>
            <a:prstGeom prst="rect">
              <a:avLst/>
            </a:prstGeom>
            <a:noFill/>
          </p:spPr>
          <p:txBody>
            <a:bodyPr wrap="square" rtlCol="0">
              <a:spAutoFit/>
            </a:bodyPr>
            <a:lstStyle/>
            <a:p>
              <a:r>
                <a:rPr lang="nl-NL" b="1" dirty="0">
                  <a:solidFill>
                    <a:schemeClr val="bg1"/>
                  </a:solidFill>
                </a:rPr>
                <a:t>eind</a:t>
              </a:r>
              <a:r>
                <a:rPr lang="nl-NL" dirty="0"/>
                <a:t> </a:t>
              </a:r>
              <a:r>
                <a:rPr lang="nl-NL" b="1" dirty="0">
                  <a:solidFill>
                    <a:schemeClr val="bg1"/>
                  </a:solidFill>
                </a:rPr>
                <a:t>2015</a:t>
              </a:r>
            </a:p>
          </p:txBody>
        </p:sp>
      </p:grpSp>
      <p:grpSp>
        <p:nvGrpSpPr>
          <p:cNvPr id="14" name="Groep 13"/>
          <p:cNvGrpSpPr/>
          <p:nvPr/>
        </p:nvGrpSpPr>
        <p:grpSpPr>
          <a:xfrm>
            <a:off x="437324" y="1140548"/>
            <a:ext cx="1417980" cy="1293959"/>
            <a:chOff x="516834" y="1140550"/>
            <a:chExt cx="1179443" cy="1293959"/>
          </a:xfrm>
        </p:grpSpPr>
        <p:sp>
          <p:nvSpPr>
            <p:cNvPr id="7" name="Pijl: rechts 6"/>
            <p:cNvSpPr/>
            <p:nvPr/>
          </p:nvSpPr>
          <p:spPr>
            <a:xfrm>
              <a:off x="516834" y="1140550"/>
              <a:ext cx="1179443" cy="12939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3" name="Tekstvak 12"/>
            <p:cNvSpPr txBox="1"/>
            <p:nvPr/>
          </p:nvSpPr>
          <p:spPr>
            <a:xfrm>
              <a:off x="556592" y="1464363"/>
              <a:ext cx="808382" cy="646331"/>
            </a:xfrm>
            <a:prstGeom prst="rect">
              <a:avLst/>
            </a:prstGeom>
            <a:noFill/>
          </p:spPr>
          <p:txBody>
            <a:bodyPr wrap="square" rtlCol="0">
              <a:spAutoFit/>
            </a:bodyPr>
            <a:lstStyle/>
            <a:p>
              <a:r>
                <a:rPr lang="nl-NL" b="1" dirty="0">
                  <a:solidFill>
                    <a:schemeClr val="bg1"/>
                  </a:solidFill>
                </a:rPr>
                <a:t>Heel</a:t>
              </a:r>
              <a:r>
                <a:rPr lang="nl-NL" dirty="0"/>
                <a:t> </a:t>
              </a:r>
              <a:r>
                <a:rPr lang="nl-NL" b="1" dirty="0">
                  <a:solidFill>
                    <a:schemeClr val="bg1"/>
                  </a:solidFill>
                </a:rPr>
                <a:t>2015</a:t>
              </a:r>
            </a:p>
          </p:txBody>
        </p:sp>
      </p:grpSp>
      <p:sp>
        <p:nvSpPr>
          <p:cNvPr id="16" name="Tekstvak 15"/>
          <p:cNvSpPr txBox="1"/>
          <p:nvPr/>
        </p:nvSpPr>
        <p:spPr>
          <a:xfrm>
            <a:off x="1855304" y="4640721"/>
            <a:ext cx="9037983" cy="830997"/>
          </a:xfrm>
          <a:prstGeom prst="rect">
            <a:avLst/>
          </a:prstGeom>
          <a:noFill/>
        </p:spPr>
        <p:txBody>
          <a:bodyPr wrap="square" rtlCol="0">
            <a:spAutoFit/>
          </a:bodyPr>
          <a:lstStyle/>
          <a:p>
            <a:r>
              <a:rPr lang="nl-NL" dirty="0"/>
              <a:t>Ondertekenen kustpact op lokaal niveau blijkt moeilijk. </a:t>
            </a:r>
            <a:r>
              <a:rPr lang="nl-NL" sz="2400" b="1" dirty="0"/>
              <a:t>Provincies gaan eigen kustpact per provincie maken.</a:t>
            </a:r>
          </a:p>
        </p:txBody>
      </p:sp>
      <p:sp>
        <p:nvSpPr>
          <p:cNvPr id="18" name="Tekstvak 17"/>
          <p:cNvSpPr txBox="1"/>
          <p:nvPr/>
        </p:nvSpPr>
        <p:spPr>
          <a:xfrm>
            <a:off x="1855304" y="5601088"/>
            <a:ext cx="9037983" cy="523220"/>
          </a:xfrm>
          <a:prstGeom prst="rect">
            <a:avLst/>
          </a:prstGeom>
          <a:noFill/>
        </p:spPr>
        <p:txBody>
          <a:bodyPr wrap="square" rtlCol="0">
            <a:spAutoFit/>
          </a:bodyPr>
          <a:lstStyle/>
          <a:p>
            <a:r>
              <a:rPr lang="nl-NL" sz="2800" dirty="0"/>
              <a:t>Kustpact heeft wel al effect !</a:t>
            </a:r>
          </a:p>
        </p:txBody>
      </p:sp>
    </p:spTree>
    <p:extLst>
      <p:ext uri="{BB962C8B-B14F-4D97-AF65-F5344CB8AC3E}">
        <p14:creationId xmlns:p14="http://schemas.microsoft.com/office/powerpoint/2010/main" val="499884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4019" y="143452"/>
            <a:ext cx="3927764" cy="1325563"/>
          </a:xfrm>
        </p:spPr>
        <p:txBody>
          <a:bodyPr/>
          <a:lstStyle/>
          <a:p>
            <a:r>
              <a:rPr lang="nl-NL" dirty="0"/>
              <a:t>Impact Kustpact</a:t>
            </a:r>
          </a:p>
        </p:txBody>
      </p:sp>
      <p:sp>
        <p:nvSpPr>
          <p:cNvPr id="3" name="Tekstvak 2"/>
          <p:cNvSpPr txBox="1"/>
          <p:nvPr/>
        </p:nvSpPr>
        <p:spPr>
          <a:xfrm>
            <a:off x="6179127" y="3007178"/>
            <a:ext cx="5380074" cy="3139321"/>
          </a:xfrm>
          <a:prstGeom prst="rect">
            <a:avLst/>
          </a:prstGeom>
          <a:noFill/>
        </p:spPr>
        <p:txBody>
          <a:bodyPr wrap="square" rtlCol="0">
            <a:spAutoFit/>
          </a:bodyPr>
          <a:lstStyle/>
          <a:p>
            <a:r>
              <a:rPr lang="nl-NL" i="1" dirty="0"/>
              <a:t>Zeeuwse Lagune B.V. heeft een plan ingediend om in het </a:t>
            </a:r>
            <a:r>
              <a:rPr lang="nl-NL" i="1" dirty="0" err="1"/>
              <a:t>Veerse</a:t>
            </a:r>
            <a:r>
              <a:rPr lang="nl-NL" i="1" dirty="0"/>
              <a:t> Meer nabij de </a:t>
            </a:r>
            <a:r>
              <a:rPr lang="nl-NL" i="1" dirty="0" err="1"/>
              <a:t>Veerse</a:t>
            </a:r>
            <a:r>
              <a:rPr lang="nl-NL" i="1" dirty="0"/>
              <a:t> Dam een schiereiland op te spuiten en daarop een hotel/restaurant en recreatiewoningen met bijbehorende voorzieningen te realiseren, waaronder een ontsluiting, parkeervoorzieningen en een beperkt aantal aanlegplaatsen. De gemeenteraad wordt voorgesteld de beginselbereid uit te spreken tot planologische medewerking en wensen en bedenkingen in te brengen ten aanzien van de samenwerkingsovereenkomst tussen de gemeente en Zeeuwse Lagune </a:t>
            </a:r>
            <a:endParaRPr lang="nl-NL" dirty="0"/>
          </a:p>
        </p:txBody>
      </p:sp>
      <p:pic>
        <p:nvPicPr>
          <p:cNvPr id="4" name="Afbeelding 3" descr="Gemeenteraad Noord-Beveland stemt plan vakantie-eiland in Veerse Meer weg - Mozilla Firefox"/>
          <p:cNvPicPr>
            <a:picLocks noChangeAspect="1"/>
          </p:cNvPicPr>
          <p:nvPr/>
        </p:nvPicPr>
        <p:blipFill rotWithShape="1">
          <a:blip r:embed="rId2">
            <a:extLst>
              <a:ext uri="{28A0092B-C50C-407E-A947-70E740481C1C}">
                <a14:useLocalDpi xmlns:a14="http://schemas.microsoft.com/office/drawing/2010/main" val="0"/>
              </a:ext>
            </a:extLst>
          </a:blip>
          <a:srcRect l="13955" t="27564" r="40946" b="45098"/>
          <a:stretch/>
        </p:blipFill>
        <p:spPr>
          <a:xfrm>
            <a:off x="611211" y="3123478"/>
            <a:ext cx="5344444" cy="2861685"/>
          </a:xfrm>
          <a:prstGeom prst="rect">
            <a:avLst/>
          </a:prstGeom>
        </p:spPr>
      </p:pic>
      <p:sp>
        <p:nvSpPr>
          <p:cNvPr id="6" name="Tekstvak 5"/>
          <p:cNvSpPr txBox="1"/>
          <p:nvPr/>
        </p:nvSpPr>
        <p:spPr>
          <a:xfrm>
            <a:off x="3402097" y="1469015"/>
            <a:ext cx="8498958" cy="954107"/>
          </a:xfrm>
          <a:prstGeom prst="rect">
            <a:avLst/>
          </a:prstGeom>
          <a:noFill/>
        </p:spPr>
        <p:txBody>
          <a:bodyPr wrap="square" rtlCol="0">
            <a:spAutoFit/>
          </a:bodyPr>
          <a:lstStyle/>
          <a:p>
            <a:r>
              <a:rPr lang="nl-NL" sz="2800" dirty="0"/>
              <a:t>Bouwproject in </a:t>
            </a:r>
            <a:r>
              <a:rPr lang="nl-NL" sz="2800" dirty="0" err="1"/>
              <a:t>Veerse</a:t>
            </a:r>
            <a:r>
              <a:rPr lang="nl-NL" sz="2800" dirty="0"/>
              <a:t> meer. Op 8-12-2016 weggestemd door gemeenteraad onder druk van burgerinitiatieven</a:t>
            </a:r>
          </a:p>
        </p:txBody>
      </p:sp>
    </p:spTree>
    <p:extLst>
      <p:ext uri="{BB962C8B-B14F-4D97-AF65-F5344CB8AC3E}">
        <p14:creationId xmlns:p14="http://schemas.microsoft.com/office/powerpoint/2010/main" val="3011983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a:stretch>
            <a:fillRect/>
          </a:stretch>
        </p:blipFill>
        <p:spPr>
          <a:xfrm rot="21416828">
            <a:off x="623021" y="583190"/>
            <a:ext cx="5819775" cy="981075"/>
          </a:xfrm>
          <a:prstGeom prst="rect">
            <a:avLst/>
          </a:prstGeom>
        </p:spPr>
      </p:pic>
      <p:sp>
        <p:nvSpPr>
          <p:cNvPr id="4" name="Rechthoek 3"/>
          <p:cNvSpPr/>
          <p:nvPr/>
        </p:nvSpPr>
        <p:spPr>
          <a:xfrm>
            <a:off x="4849090" y="5239345"/>
            <a:ext cx="6096000" cy="923330"/>
          </a:xfrm>
          <a:prstGeom prst="rect">
            <a:avLst/>
          </a:prstGeom>
        </p:spPr>
        <p:txBody>
          <a:bodyPr>
            <a:spAutoFit/>
          </a:bodyPr>
          <a:lstStyle/>
          <a:p>
            <a:r>
              <a:rPr lang="nl-NL" dirty="0"/>
              <a:t>In de gemeente </a:t>
            </a:r>
            <a:r>
              <a:rPr lang="nl-NL" b="1" dirty="0"/>
              <a:t>Schouwen-Duiveland</a:t>
            </a:r>
            <a:r>
              <a:rPr lang="nl-NL" dirty="0"/>
              <a:t> mag niet overnacht worden in strandpaviljoens en de provincie Zuid-Holland stak een stokje voor de bouw van strandhuisjes in </a:t>
            </a:r>
            <a:r>
              <a:rPr lang="nl-NL" b="1" dirty="0"/>
              <a:t>Noordwijk</a:t>
            </a:r>
            <a:r>
              <a:rPr lang="nl-NL" dirty="0"/>
              <a:t>.</a:t>
            </a:r>
          </a:p>
        </p:txBody>
      </p:sp>
      <p:pic>
        <p:nvPicPr>
          <p:cNvPr id="5" name="Afbeelding 4"/>
          <p:cNvPicPr>
            <a:picLocks noChangeAspect="1"/>
          </p:cNvPicPr>
          <p:nvPr/>
        </p:nvPicPr>
        <p:blipFill>
          <a:blip r:embed="rId3"/>
          <a:stretch>
            <a:fillRect/>
          </a:stretch>
        </p:blipFill>
        <p:spPr>
          <a:xfrm rot="400842">
            <a:off x="5683301" y="1717720"/>
            <a:ext cx="6162675" cy="1504950"/>
          </a:xfrm>
          <a:prstGeom prst="rect">
            <a:avLst/>
          </a:prstGeom>
        </p:spPr>
      </p:pic>
      <p:pic>
        <p:nvPicPr>
          <p:cNvPr id="6" name="Afbeelding 5"/>
          <p:cNvPicPr>
            <a:picLocks noChangeAspect="1"/>
          </p:cNvPicPr>
          <p:nvPr/>
        </p:nvPicPr>
        <p:blipFill>
          <a:blip r:embed="rId4"/>
          <a:stretch>
            <a:fillRect/>
          </a:stretch>
        </p:blipFill>
        <p:spPr>
          <a:xfrm rot="21036375">
            <a:off x="1095467" y="3527194"/>
            <a:ext cx="6781800" cy="800100"/>
          </a:xfrm>
          <a:prstGeom prst="rect">
            <a:avLst/>
          </a:prstGeom>
        </p:spPr>
      </p:pic>
    </p:spTree>
    <p:extLst>
      <p:ext uri="{BB962C8B-B14F-4D97-AF65-F5344CB8AC3E}">
        <p14:creationId xmlns:p14="http://schemas.microsoft.com/office/powerpoint/2010/main" val="4237304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6181" y="1618961"/>
            <a:ext cx="6954983" cy="4802621"/>
          </a:xfrm>
          <a:prstGeom prst="rect">
            <a:avLst/>
          </a:prstGeom>
        </p:spPr>
      </p:pic>
      <p:sp>
        <p:nvSpPr>
          <p:cNvPr id="5" name="Titel 1"/>
          <p:cNvSpPr>
            <a:spLocks noGrp="1"/>
          </p:cNvSpPr>
          <p:nvPr>
            <p:ph type="title"/>
          </p:nvPr>
        </p:nvSpPr>
        <p:spPr>
          <a:xfrm>
            <a:off x="9899074" y="725343"/>
            <a:ext cx="2182091" cy="1325563"/>
          </a:xfrm>
        </p:spPr>
        <p:txBody>
          <a:bodyPr/>
          <a:lstStyle/>
          <a:p>
            <a:r>
              <a:rPr lang="nl-NL" b="1" dirty="0"/>
              <a:t>Kijkduin</a:t>
            </a:r>
          </a:p>
        </p:txBody>
      </p:sp>
      <p:sp>
        <p:nvSpPr>
          <p:cNvPr id="6" name="Rechthoek 5"/>
          <p:cNvSpPr/>
          <p:nvPr/>
        </p:nvSpPr>
        <p:spPr>
          <a:xfrm>
            <a:off x="318653" y="2772353"/>
            <a:ext cx="4572001" cy="2893100"/>
          </a:xfrm>
          <a:prstGeom prst="rect">
            <a:avLst/>
          </a:prstGeom>
        </p:spPr>
        <p:txBody>
          <a:bodyPr wrap="square">
            <a:spAutoFit/>
          </a:bodyPr>
          <a:lstStyle/>
          <a:p>
            <a:r>
              <a:rPr lang="nl-NL" dirty="0">
                <a:latin typeface="Arial" panose="020B0604020202020204" pitchFamily="34" charset="0"/>
              </a:rPr>
              <a:t>Dit voorjaar heeft de rechtbank een vergunning voor 40 strandwoningen vernietigd omdat de plaatsing hiervan in strijd was met de </a:t>
            </a:r>
            <a:r>
              <a:rPr lang="nl-NL" b="1" dirty="0">
                <a:latin typeface="Arial" panose="020B0604020202020204" pitchFamily="34" charset="0"/>
              </a:rPr>
              <a:t>gemeentelijke strandvisie. </a:t>
            </a:r>
          </a:p>
          <a:p>
            <a:endParaRPr lang="nl-NL" b="1" dirty="0">
              <a:latin typeface="Arial" panose="020B0604020202020204" pitchFamily="34" charset="0"/>
            </a:endParaRPr>
          </a:p>
          <a:p>
            <a:r>
              <a:rPr lang="nl-NL" dirty="0">
                <a:latin typeface="Arial" panose="020B0604020202020204" pitchFamily="34" charset="0"/>
              </a:rPr>
              <a:t>Maar daarna toch </a:t>
            </a:r>
            <a:r>
              <a:rPr lang="nl-NL" b="1" dirty="0">
                <a:latin typeface="Arial" panose="020B0604020202020204" pitchFamily="34" charset="0"/>
              </a:rPr>
              <a:t>35 huisjes toegestaan via </a:t>
            </a:r>
            <a:r>
              <a:rPr lang="nl-NL" sz="2000" dirty="0"/>
              <a:t>kruimelvergunning.</a:t>
            </a:r>
            <a:r>
              <a:rPr lang="nl-NL" dirty="0"/>
              <a:t> De provincie is verbaasd, natuurorganisaties willen naar de rechter.</a:t>
            </a:r>
          </a:p>
        </p:txBody>
      </p:sp>
      <p:sp>
        <p:nvSpPr>
          <p:cNvPr id="8" name="Rechthoek 7"/>
          <p:cNvSpPr/>
          <p:nvPr/>
        </p:nvSpPr>
        <p:spPr>
          <a:xfrm>
            <a:off x="318654" y="5665453"/>
            <a:ext cx="4233652" cy="923330"/>
          </a:xfrm>
          <a:prstGeom prst="rect">
            <a:avLst/>
          </a:prstGeom>
        </p:spPr>
        <p:txBody>
          <a:bodyPr wrap="square">
            <a:spAutoFit/>
          </a:bodyPr>
          <a:lstStyle/>
          <a:p>
            <a:r>
              <a:rPr lang="nl-NL" dirty="0">
                <a:latin typeface="Arial" panose="020B0604020202020204" pitchFamily="34" charset="0"/>
              </a:rPr>
              <a:t>De coalitie Bescherm de kust stuurde de gemeenteraad een brief met de </a:t>
            </a:r>
            <a:r>
              <a:rPr lang="nl-NL" b="1" dirty="0">
                <a:latin typeface="Arial" panose="020B0604020202020204" pitchFamily="34" charset="0"/>
              </a:rPr>
              <a:t>oproep om dit plan terug te trekken</a:t>
            </a:r>
            <a:r>
              <a:rPr lang="nl-NL" dirty="0">
                <a:latin typeface="Arial" panose="020B0604020202020204" pitchFamily="34" charset="0"/>
              </a:rPr>
              <a:t>.</a:t>
            </a:r>
            <a:endParaRPr lang="nl-NL" dirty="0"/>
          </a:p>
        </p:txBody>
      </p:sp>
      <p:sp>
        <p:nvSpPr>
          <p:cNvPr id="9" name="Rechthoek 8"/>
          <p:cNvSpPr/>
          <p:nvPr/>
        </p:nvSpPr>
        <p:spPr>
          <a:xfrm>
            <a:off x="318653" y="386137"/>
            <a:ext cx="9268691" cy="1384995"/>
          </a:xfrm>
          <a:prstGeom prst="rect">
            <a:avLst/>
          </a:prstGeom>
        </p:spPr>
        <p:txBody>
          <a:bodyPr wrap="square">
            <a:spAutoFit/>
          </a:bodyPr>
          <a:lstStyle/>
          <a:p>
            <a:r>
              <a:rPr lang="nl-NL" sz="2800" dirty="0"/>
              <a:t>Den Haag staat de bouw van 35 nieuwe huisjes op het strand van Kijkduin toe, terwijl de gemeente eerder het kustpact ondertekende. </a:t>
            </a:r>
          </a:p>
        </p:txBody>
      </p:sp>
    </p:spTree>
    <p:extLst>
      <p:ext uri="{BB962C8B-B14F-4D97-AF65-F5344CB8AC3E}">
        <p14:creationId xmlns:p14="http://schemas.microsoft.com/office/powerpoint/2010/main" val="2145704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29490" y="329699"/>
            <a:ext cx="11464636" cy="1325563"/>
          </a:xfrm>
        </p:spPr>
        <p:txBody>
          <a:bodyPr>
            <a:normAutofit/>
          </a:bodyPr>
          <a:lstStyle/>
          <a:p>
            <a:r>
              <a:rPr lang="nl-NL" b="1" dirty="0"/>
              <a:t>Wat houdt Kustpact in ?</a:t>
            </a:r>
            <a:endParaRPr lang="nl-NL" dirty="0"/>
          </a:p>
        </p:txBody>
      </p:sp>
      <p:sp>
        <p:nvSpPr>
          <p:cNvPr id="3" name="Tekstvak 2"/>
          <p:cNvSpPr txBox="1"/>
          <p:nvPr/>
        </p:nvSpPr>
        <p:spPr>
          <a:xfrm>
            <a:off x="2585301" y="1655262"/>
            <a:ext cx="8944090" cy="2739211"/>
          </a:xfrm>
          <a:prstGeom prst="rect">
            <a:avLst/>
          </a:prstGeom>
          <a:noFill/>
        </p:spPr>
        <p:txBody>
          <a:bodyPr wrap="square" rtlCol="0">
            <a:spAutoFit/>
          </a:bodyPr>
          <a:lstStyle/>
          <a:p>
            <a:r>
              <a:rPr lang="nl-NL" sz="2800" b="1" dirty="0"/>
              <a:t>Erkennen van alle waarden van het kustlandschap:</a:t>
            </a:r>
          </a:p>
          <a:p>
            <a:endParaRPr lang="nl-NL" dirty="0"/>
          </a:p>
          <a:p>
            <a:pPr marL="742950" lvl="1" indent="-285750">
              <a:buFont typeface="Arial" panose="020B0604020202020204" pitchFamily="34" charset="0"/>
              <a:buChar char="•"/>
            </a:pPr>
            <a:r>
              <a:rPr lang="nl-NL" b="1" dirty="0"/>
              <a:t>Openheid, rust, leegheid, stilte, donkerte, ruimte en ongereptheid</a:t>
            </a:r>
          </a:p>
          <a:p>
            <a:pPr marL="742950" lvl="1" indent="-285750">
              <a:buFont typeface="Arial" panose="020B0604020202020204" pitchFamily="34" charset="0"/>
              <a:buChar char="•"/>
            </a:pPr>
            <a:endParaRPr lang="nl-NL" b="1" dirty="0"/>
          </a:p>
          <a:p>
            <a:pPr marL="742950" lvl="1" indent="-285750">
              <a:buFont typeface="Arial" panose="020B0604020202020204" pitchFamily="34" charset="0"/>
              <a:buChar char="•"/>
            </a:pPr>
            <a:r>
              <a:rPr lang="nl-NL" b="1" dirty="0"/>
              <a:t>Natuur en bijzondere kustlandschap van grote internationale waarde, </a:t>
            </a:r>
          </a:p>
          <a:p>
            <a:pPr marL="742950" lvl="1" indent="-285750">
              <a:buFont typeface="Arial" panose="020B0604020202020204" pitchFamily="34" charset="0"/>
              <a:buChar char="•"/>
            </a:pPr>
            <a:endParaRPr lang="nl-NL" b="1" dirty="0"/>
          </a:p>
          <a:p>
            <a:pPr marL="742950" lvl="1" indent="-285750">
              <a:buFont typeface="Arial" panose="020B0604020202020204" pitchFamily="34" charset="0"/>
              <a:buChar char="•"/>
            </a:pPr>
            <a:r>
              <a:rPr lang="nl-NL" b="1" dirty="0"/>
              <a:t>Recreatiewaarde </a:t>
            </a:r>
          </a:p>
          <a:p>
            <a:pPr marL="742950" lvl="1" indent="-285750">
              <a:buFont typeface="Arial" panose="020B0604020202020204" pitchFamily="34" charset="0"/>
              <a:buChar char="•"/>
            </a:pPr>
            <a:endParaRPr lang="nl-NL" b="1" dirty="0"/>
          </a:p>
          <a:p>
            <a:pPr marL="742950" lvl="1" indent="-285750">
              <a:buFont typeface="Arial" panose="020B0604020202020204" pitchFamily="34" charset="0"/>
              <a:buChar char="•"/>
            </a:pPr>
            <a:r>
              <a:rPr lang="nl-NL" b="1" dirty="0"/>
              <a:t>Aantrekkingskracht van dit gebied voor het toerisme en de economie</a:t>
            </a:r>
          </a:p>
        </p:txBody>
      </p:sp>
      <p:sp>
        <p:nvSpPr>
          <p:cNvPr id="5" name="Tekstvak 4"/>
          <p:cNvSpPr txBox="1"/>
          <p:nvPr/>
        </p:nvSpPr>
        <p:spPr>
          <a:xfrm>
            <a:off x="2464905" y="5475153"/>
            <a:ext cx="8754268" cy="646331"/>
          </a:xfrm>
          <a:prstGeom prst="rect">
            <a:avLst/>
          </a:prstGeom>
          <a:noFill/>
        </p:spPr>
        <p:txBody>
          <a:bodyPr wrap="square" rtlCol="0">
            <a:spAutoFit/>
          </a:bodyPr>
          <a:lstStyle/>
          <a:p>
            <a:r>
              <a:rPr lang="nl-NL" dirty="0"/>
              <a:t>Zij vormen de </a:t>
            </a:r>
            <a:r>
              <a:rPr lang="nl-NL" b="1" dirty="0"/>
              <a:t>basis voor de verdere plannen, </a:t>
            </a:r>
            <a:r>
              <a:rPr lang="nl-NL" dirty="0"/>
              <a:t>bijvoorbeeld</a:t>
            </a:r>
            <a:r>
              <a:rPr lang="nl-NL" b="1" dirty="0"/>
              <a:t> structuurvisies, verordeningen en bestemmingsplannen</a:t>
            </a:r>
            <a:r>
              <a:rPr lang="nl-NL" dirty="0"/>
              <a:t>, van de betrokken bestuurlijke partijen. </a:t>
            </a:r>
          </a:p>
        </p:txBody>
      </p:sp>
      <p:sp>
        <p:nvSpPr>
          <p:cNvPr id="8" name="Pijl: rechts 7"/>
          <p:cNvSpPr/>
          <p:nvPr/>
        </p:nvSpPr>
        <p:spPr>
          <a:xfrm>
            <a:off x="715618" y="1655262"/>
            <a:ext cx="1749287"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9" name="Tekstvak 8"/>
          <p:cNvSpPr txBox="1"/>
          <p:nvPr/>
        </p:nvSpPr>
        <p:spPr>
          <a:xfrm>
            <a:off x="715618" y="1790774"/>
            <a:ext cx="1364974" cy="369332"/>
          </a:xfrm>
          <a:prstGeom prst="rect">
            <a:avLst/>
          </a:prstGeom>
          <a:noFill/>
        </p:spPr>
        <p:txBody>
          <a:bodyPr wrap="square" rtlCol="0">
            <a:spAutoFit/>
          </a:bodyPr>
          <a:lstStyle/>
          <a:p>
            <a:r>
              <a:rPr lang="nl-NL" dirty="0">
                <a:solidFill>
                  <a:schemeClr val="bg1"/>
                </a:solidFill>
              </a:rPr>
              <a:t>balans</a:t>
            </a:r>
          </a:p>
        </p:txBody>
      </p:sp>
      <p:grpSp>
        <p:nvGrpSpPr>
          <p:cNvPr id="13" name="Groep 12"/>
          <p:cNvGrpSpPr/>
          <p:nvPr/>
        </p:nvGrpSpPr>
        <p:grpSpPr>
          <a:xfrm>
            <a:off x="642732" y="4845265"/>
            <a:ext cx="1822173" cy="781285"/>
            <a:chOff x="642732" y="4409453"/>
            <a:chExt cx="1822173" cy="781285"/>
          </a:xfrm>
        </p:grpSpPr>
        <p:sp>
          <p:nvSpPr>
            <p:cNvPr id="10" name="Pijl: rechts 9"/>
            <p:cNvSpPr/>
            <p:nvPr/>
          </p:nvSpPr>
          <p:spPr>
            <a:xfrm>
              <a:off x="642732" y="4409453"/>
              <a:ext cx="1749287" cy="7812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1" name="Tekstvak 10"/>
            <p:cNvSpPr txBox="1"/>
            <p:nvPr/>
          </p:nvSpPr>
          <p:spPr>
            <a:xfrm>
              <a:off x="642732" y="4636741"/>
              <a:ext cx="1822173" cy="369332"/>
            </a:xfrm>
            <a:prstGeom prst="rect">
              <a:avLst/>
            </a:prstGeom>
            <a:noFill/>
          </p:spPr>
          <p:txBody>
            <a:bodyPr wrap="square" rtlCol="0">
              <a:spAutoFit/>
            </a:bodyPr>
            <a:lstStyle/>
            <a:p>
              <a:r>
                <a:rPr lang="nl-NL" dirty="0">
                  <a:solidFill>
                    <a:schemeClr val="bg1"/>
                  </a:solidFill>
                </a:rPr>
                <a:t>Harde afspraken</a:t>
              </a:r>
            </a:p>
          </p:txBody>
        </p:sp>
      </p:grpSp>
      <p:sp>
        <p:nvSpPr>
          <p:cNvPr id="12" name="Rechthoek 11"/>
          <p:cNvSpPr/>
          <p:nvPr/>
        </p:nvSpPr>
        <p:spPr>
          <a:xfrm>
            <a:off x="2464905" y="4845265"/>
            <a:ext cx="9727095" cy="523220"/>
          </a:xfrm>
          <a:prstGeom prst="rect">
            <a:avLst/>
          </a:prstGeom>
        </p:spPr>
        <p:txBody>
          <a:bodyPr wrap="square">
            <a:spAutoFit/>
          </a:bodyPr>
          <a:lstStyle/>
          <a:p>
            <a:r>
              <a:rPr lang="nl-NL" sz="2800" b="1" dirty="0"/>
              <a:t>afspraken hoe we omgaan met onze kust en deze waarden</a:t>
            </a:r>
          </a:p>
        </p:txBody>
      </p:sp>
    </p:spTree>
    <p:extLst>
      <p:ext uri="{BB962C8B-B14F-4D97-AF65-F5344CB8AC3E}">
        <p14:creationId xmlns:p14="http://schemas.microsoft.com/office/powerpoint/2010/main" val="85636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rotWithShape="1">
          <a:blip r:embed="rId2"/>
          <a:srcRect t="-86" r="20345" b="21322"/>
          <a:stretch/>
        </p:blipFill>
        <p:spPr>
          <a:xfrm>
            <a:off x="671948" y="2186610"/>
            <a:ext cx="3873548" cy="2768347"/>
          </a:xfrm>
          <a:prstGeom prst="rect">
            <a:avLst/>
          </a:prstGeom>
        </p:spPr>
      </p:pic>
      <p:sp>
        <p:nvSpPr>
          <p:cNvPr id="4" name="Rechthoek 3"/>
          <p:cNvSpPr/>
          <p:nvPr/>
        </p:nvSpPr>
        <p:spPr>
          <a:xfrm>
            <a:off x="6123711" y="1592406"/>
            <a:ext cx="5015345" cy="1754326"/>
          </a:xfrm>
          <a:prstGeom prst="rect">
            <a:avLst/>
          </a:prstGeom>
          <a:solidFill>
            <a:schemeClr val="tx2">
              <a:lumMod val="20000"/>
              <a:lumOff val="80000"/>
            </a:schemeClr>
          </a:solidFill>
        </p:spPr>
        <p:txBody>
          <a:bodyPr wrap="square">
            <a:spAutoFit/>
          </a:bodyPr>
          <a:lstStyle/>
          <a:p>
            <a:r>
              <a:rPr lang="nl-NL" b="1" dirty="0">
                <a:effectLst/>
                <a:latin typeface="Arial" panose="020B0604020202020204" pitchFamily="34" charset="0"/>
              </a:rPr>
              <a:t>Beverwijk</a:t>
            </a:r>
            <a:r>
              <a:rPr lang="nl-NL" dirty="0">
                <a:effectLst/>
                <a:latin typeface="Arial" panose="020B0604020202020204" pitchFamily="34" charset="0"/>
              </a:rPr>
              <a:t> </a:t>
            </a:r>
            <a:br>
              <a:rPr lang="nl-NL" dirty="0">
                <a:effectLst/>
                <a:latin typeface="Arial" panose="020B0604020202020204" pitchFamily="34" charset="0"/>
              </a:rPr>
            </a:br>
            <a:r>
              <a:rPr lang="nl-NL" dirty="0">
                <a:effectLst/>
                <a:latin typeface="Arial" panose="020B0604020202020204" pitchFamily="34" charset="0"/>
              </a:rPr>
              <a:t>projecten </a:t>
            </a:r>
            <a:r>
              <a:rPr lang="nl-NL" dirty="0">
                <a:solidFill>
                  <a:srgbClr val="FF0000"/>
                </a:solidFill>
                <a:effectLst/>
                <a:latin typeface="Arial" panose="020B0604020202020204" pitchFamily="34" charset="0"/>
              </a:rPr>
              <a:t>in procedure </a:t>
            </a:r>
            <a:r>
              <a:rPr lang="nl-NL" dirty="0">
                <a:effectLst/>
                <a:latin typeface="Arial" panose="020B0604020202020204" pitchFamily="34" charset="0"/>
              </a:rPr>
              <a:t>bij gemeente : </a:t>
            </a:r>
            <a:r>
              <a:rPr lang="nl-NL" b="1" dirty="0">
                <a:effectLst/>
                <a:latin typeface="Arial" panose="020B0604020202020204" pitchFamily="34" charset="0"/>
              </a:rPr>
              <a:t>40 hotelkamers Hotel </a:t>
            </a:r>
            <a:r>
              <a:rPr lang="nl-NL" b="1" dirty="0" err="1">
                <a:effectLst/>
                <a:latin typeface="Arial" panose="020B0604020202020204" pitchFamily="34" charset="0"/>
              </a:rPr>
              <a:t>Zeeduin</a:t>
            </a:r>
            <a:endParaRPr lang="nl-NL" b="1" dirty="0">
              <a:effectLst/>
              <a:latin typeface="Arial" panose="020B0604020202020204" pitchFamily="34" charset="0"/>
            </a:endParaRPr>
          </a:p>
          <a:p>
            <a:endParaRPr lang="nl-NL" b="1" dirty="0">
              <a:effectLst/>
              <a:latin typeface="Arial" panose="020B0604020202020204" pitchFamily="34" charset="0"/>
            </a:endParaRPr>
          </a:p>
          <a:p>
            <a:r>
              <a:rPr lang="nl-NL" dirty="0">
                <a:effectLst/>
                <a:latin typeface="Arial" panose="020B0604020202020204" pitchFamily="34" charset="0"/>
              </a:rPr>
              <a:t>Recent </a:t>
            </a:r>
            <a:r>
              <a:rPr lang="nl-NL" dirty="0">
                <a:solidFill>
                  <a:srgbClr val="FF0000"/>
                </a:solidFill>
                <a:effectLst/>
                <a:latin typeface="Arial" panose="020B0604020202020204" pitchFamily="34" charset="0"/>
              </a:rPr>
              <a:t>gerealiseerde uitbreiding </a:t>
            </a:r>
            <a:r>
              <a:rPr lang="nl-NL" dirty="0">
                <a:effectLst/>
                <a:latin typeface="Arial" panose="020B0604020202020204" pitchFamily="34" charset="0"/>
              </a:rPr>
              <a:t>van strandslaaphuisjes: </a:t>
            </a:r>
            <a:r>
              <a:rPr lang="nl-NL" b="1" dirty="0">
                <a:effectLst/>
                <a:latin typeface="Arial" panose="020B0604020202020204" pitchFamily="34" charset="0"/>
              </a:rPr>
              <a:t>42</a:t>
            </a:r>
          </a:p>
        </p:txBody>
      </p:sp>
      <p:sp>
        <p:nvSpPr>
          <p:cNvPr id="8" name="Rechthoek 7"/>
          <p:cNvSpPr/>
          <p:nvPr/>
        </p:nvSpPr>
        <p:spPr>
          <a:xfrm>
            <a:off x="6123709" y="3523070"/>
            <a:ext cx="5015347" cy="1200329"/>
          </a:xfrm>
          <a:prstGeom prst="rect">
            <a:avLst/>
          </a:prstGeom>
          <a:solidFill>
            <a:schemeClr val="tx2">
              <a:lumMod val="20000"/>
              <a:lumOff val="80000"/>
            </a:schemeClr>
          </a:solidFill>
        </p:spPr>
        <p:txBody>
          <a:bodyPr wrap="square">
            <a:spAutoFit/>
          </a:bodyPr>
          <a:lstStyle/>
          <a:p>
            <a:r>
              <a:rPr lang="nl-NL" b="1" dirty="0">
                <a:effectLst/>
                <a:latin typeface="Arial" panose="020B0604020202020204" pitchFamily="34" charset="0"/>
              </a:rPr>
              <a:t>Velsen</a:t>
            </a:r>
            <a:r>
              <a:rPr lang="nl-NL" dirty="0">
                <a:effectLst/>
                <a:latin typeface="Arial" panose="020B0604020202020204" pitchFamily="34" charset="0"/>
              </a:rPr>
              <a:t> </a:t>
            </a:r>
            <a:br>
              <a:rPr lang="nl-NL" dirty="0">
                <a:effectLst/>
                <a:latin typeface="Arial" panose="020B0604020202020204" pitchFamily="34" charset="0"/>
              </a:rPr>
            </a:br>
            <a:r>
              <a:rPr lang="nl-NL" dirty="0">
                <a:effectLst/>
                <a:latin typeface="Arial" panose="020B0604020202020204" pitchFamily="34" charset="0"/>
              </a:rPr>
              <a:t>projecten </a:t>
            </a:r>
            <a:r>
              <a:rPr lang="nl-NL" dirty="0">
                <a:solidFill>
                  <a:srgbClr val="FF0000"/>
                </a:solidFill>
                <a:effectLst/>
                <a:latin typeface="Arial" panose="020B0604020202020204" pitchFamily="34" charset="0"/>
              </a:rPr>
              <a:t>voorgesteld</a:t>
            </a:r>
            <a:r>
              <a:rPr lang="nl-NL" dirty="0">
                <a:effectLst/>
                <a:latin typeface="Arial" panose="020B0604020202020204" pitchFamily="34" charset="0"/>
              </a:rPr>
              <a:t> bij gemeente : </a:t>
            </a:r>
            <a:r>
              <a:rPr lang="nl-NL" b="1" dirty="0">
                <a:effectLst/>
                <a:latin typeface="Arial" panose="020B0604020202020204" pitchFamily="34" charset="0"/>
              </a:rPr>
              <a:t>Kustvisie en KIIC</a:t>
            </a:r>
          </a:p>
          <a:p>
            <a:endParaRPr lang="nl-NL" b="1" dirty="0">
              <a:effectLst/>
              <a:latin typeface="Arial" panose="020B0604020202020204" pitchFamily="34" charset="0"/>
            </a:endParaRPr>
          </a:p>
        </p:txBody>
      </p:sp>
      <p:sp>
        <p:nvSpPr>
          <p:cNvPr id="9" name="Rechthoek 8"/>
          <p:cNvSpPr/>
          <p:nvPr/>
        </p:nvSpPr>
        <p:spPr>
          <a:xfrm>
            <a:off x="6123711" y="4954957"/>
            <a:ext cx="5015345" cy="1477328"/>
          </a:xfrm>
          <a:prstGeom prst="rect">
            <a:avLst/>
          </a:prstGeom>
          <a:solidFill>
            <a:schemeClr val="tx2">
              <a:lumMod val="20000"/>
              <a:lumOff val="80000"/>
            </a:schemeClr>
          </a:solidFill>
        </p:spPr>
        <p:txBody>
          <a:bodyPr wrap="square">
            <a:spAutoFit/>
          </a:bodyPr>
          <a:lstStyle/>
          <a:p>
            <a:r>
              <a:rPr lang="nl-NL" b="1" dirty="0">
                <a:effectLst/>
                <a:latin typeface="Arial" panose="020B0604020202020204" pitchFamily="34" charset="0"/>
              </a:rPr>
              <a:t>Heemskerk</a:t>
            </a:r>
            <a:r>
              <a:rPr lang="nl-NL" dirty="0">
                <a:effectLst/>
                <a:latin typeface="Arial" panose="020B0604020202020204" pitchFamily="34" charset="0"/>
              </a:rPr>
              <a:t> </a:t>
            </a:r>
            <a:br>
              <a:rPr lang="nl-NL" dirty="0">
                <a:effectLst/>
                <a:latin typeface="Arial" panose="020B0604020202020204" pitchFamily="34" charset="0"/>
              </a:rPr>
            </a:br>
            <a:r>
              <a:rPr lang="nl-NL" dirty="0">
                <a:effectLst/>
                <a:latin typeface="Arial" panose="020B0604020202020204" pitchFamily="34" charset="0"/>
              </a:rPr>
              <a:t>Geen ontwikkelingen bekend.</a:t>
            </a:r>
          </a:p>
          <a:p>
            <a:r>
              <a:rPr lang="nl-NL" b="1" dirty="0">
                <a:latin typeface="Arial" panose="020B0604020202020204" pitchFamily="34" charset="0"/>
              </a:rPr>
              <a:t>Zonering</a:t>
            </a:r>
            <a:r>
              <a:rPr lang="nl-NL" dirty="0">
                <a:latin typeface="Arial" panose="020B0604020202020204" pitchFamily="34" charset="0"/>
              </a:rPr>
              <a:t> biedt kansen om het bestaande strand te vrijwaren van ongewenste bebouwing of activiteiten</a:t>
            </a:r>
            <a:endParaRPr lang="nl-NL" dirty="0">
              <a:effectLst/>
              <a:latin typeface="Arial" panose="020B0604020202020204" pitchFamily="34" charset="0"/>
            </a:endParaRPr>
          </a:p>
        </p:txBody>
      </p:sp>
      <p:sp>
        <p:nvSpPr>
          <p:cNvPr id="5" name="Rechthoek 4"/>
          <p:cNvSpPr/>
          <p:nvPr/>
        </p:nvSpPr>
        <p:spPr>
          <a:xfrm>
            <a:off x="940905" y="2491409"/>
            <a:ext cx="172278" cy="37106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p:cNvSpPr/>
          <p:nvPr/>
        </p:nvSpPr>
        <p:spPr>
          <a:xfrm>
            <a:off x="960784" y="3547916"/>
            <a:ext cx="284920" cy="37106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p:cNvSpPr/>
          <p:nvPr/>
        </p:nvSpPr>
        <p:spPr>
          <a:xfrm>
            <a:off x="993914" y="4547154"/>
            <a:ext cx="238538" cy="22362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Titel 1"/>
          <p:cNvSpPr>
            <a:spLocks noGrp="1"/>
          </p:cNvSpPr>
          <p:nvPr>
            <p:ph type="title"/>
          </p:nvPr>
        </p:nvSpPr>
        <p:spPr>
          <a:xfrm>
            <a:off x="671948" y="431387"/>
            <a:ext cx="11427287" cy="1225136"/>
          </a:xfrm>
        </p:spPr>
        <p:txBody>
          <a:bodyPr>
            <a:normAutofit/>
          </a:bodyPr>
          <a:lstStyle/>
          <a:p>
            <a:r>
              <a:rPr lang="nl-NL" b="1" dirty="0"/>
              <a:t>IJmond  en uitbreiding recreatieve bouwprojecten</a:t>
            </a:r>
          </a:p>
        </p:txBody>
      </p:sp>
    </p:spTree>
    <p:extLst>
      <p:ext uri="{BB962C8B-B14F-4D97-AF65-F5344CB8AC3E}">
        <p14:creationId xmlns:p14="http://schemas.microsoft.com/office/powerpoint/2010/main" val="3333655151"/>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1054</TotalTime>
  <Words>1025</Words>
  <Application>Microsoft Office PowerPoint</Application>
  <PresentationFormat>Breedbeeld</PresentationFormat>
  <Paragraphs>170</Paragraphs>
  <Slides>24</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24</vt:i4>
      </vt:variant>
    </vt:vector>
  </HeadingPairs>
  <TitlesOfParts>
    <vt:vector size="29" baseType="lpstr">
      <vt:lpstr>Arial</vt:lpstr>
      <vt:lpstr>Calibri</vt:lpstr>
      <vt:lpstr>Calibri Light</vt:lpstr>
      <vt:lpstr>Wingdings</vt:lpstr>
      <vt:lpstr>Kantoorthema</vt:lpstr>
      <vt:lpstr>Koester de Kust</vt:lpstr>
      <vt:lpstr>PowerPoint-presentatie</vt:lpstr>
      <vt:lpstr>Alliantie  Bescherm de kust</vt:lpstr>
      <vt:lpstr>PowerPoint-presentatie</vt:lpstr>
      <vt:lpstr>Impact Kustpact</vt:lpstr>
      <vt:lpstr>PowerPoint-presentatie</vt:lpstr>
      <vt:lpstr>Kijkduin</vt:lpstr>
      <vt:lpstr>Wat houdt Kustpact in ?</vt:lpstr>
      <vt:lpstr>IJmond  en uitbreiding recreatieve bouwprojecten</vt:lpstr>
      <vt:lpstr>PowerPoint-presentatie</vt:lpstr>
      <vt:lpstr>PowerPoint-presentatie</vt:lpstr>
      <vt:lpstr>Verzoeken aan u </vt:lpstr>
      <vt:lpstr>Wijk aan Zee en het  nieuwe omgevingsplan</vt:lpstr>
      <vt:lpstr>Voorgaande publicaties, plannen en rapporten: </vt:lpstr>
      <vt:lpstr>Nieuw Omgevingsplan Wijk aan Zee                             2017</vt:lpstr>
      <vt:lpstr>Ruimtelijke ontwikkelingen dienen te worden bezien in samenhang met de landschappelijke kwaliteit van de kustzone. Afspraak uit het Kustpact</vt:lpstr>
      <vt:lpstr>PowerPoint-presentatie</vt:lpstr>
      <vt:lpstr>PowerPoint-presentatie</vt:lpstr>
      <vt:lpstr>Maar we willen toch meer woonruimte in Wijk aan Zee?</vt:lpstr>
      <vt:lpstr>Woonbehoeften in Wijk aan Zee</vt:lpstr>
      <vt:lpstr>Alternatieven :</vt:lpstr>
      <vt:lpstr>Het strand : werken aan zonering van functies in regionaal verband</vt:lpstr>
      <vt:lpstr>Strandhuisjes</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Koester de kust</dc:title>
  <dc:creator>Marijke Hopman</dc:creator>
  <cp:lastModifiedBy>Marijke Hopman</cp:lastModifiedBy>
  <cp:revision>81</cp:revision>
  <cp:lastPrinted>2016-12-28T11:20:01Z</cp:lastPrinted>
  <dcterms:created xsi:type="dcterms:W3CDTF">2016-12-27T10:04:12Z</dcterms:created>
  <dcterms:modified xsi:type="dcterms:W3CDTF">2017-01-10T15:55:57Z</dcterms:modified>
</cp:coreProperties>
</file>